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77" r:id="rId5"/>
    <p:sldId id="340" r:id="rId6"/>
    <p:sldId id="341" r:id="rId7"/>
    <p:sldId id="343" r:id="rId8"/>
    <p:sldId id="344" r:id="rId9"/>
    <p:sldId id="351" r:id="rId10"/>
    <p:sldId id="260" r:id="rId11"/>
    <p:sldId id="342" r:id="rId12"/>
    <p:sldId id="309" r:id="rId13"/>
    <p:sldId id="268" r:id="rId14"/>
    <p:sldId id="337" r:id="rId15"/>
    <p:sldId id="338" r:id="rId16"/>
    <p:sldId id="339" r:id="rId17"/>
    <p:sldId id="272" r:id="rId18"/>
    <p:sldId id="346" r:id="rId19"/>
    <p:sldId id="347" r:id="rId20"/>
    <p:sldId id="348" r:id="rId21"/>
    <p:sldId id="350" r:id="rId22"/>
    <p:sldId id="352" r:id="rId23"/>
    <p:sldId id="271" r:id="rId24"/>
  </p:sldIdLst>
  <p:sldSz cx="12192000" cy="6858000"/>
  <p:notesSz cx="12192000" cy="6858000"/>
  <p:custDataLst>
    <p:tags r:id="rId2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4" userDrawn="1">
          <p15:clr>
            <a:srgbClr val="A4A3A4"/>
          </p15:clr>
        </p15:guide>
        <p15:guide id="2" pos="21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784"/>
        <p:guide pos="21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979" y="0"/>
            <a:ext cx="5283200" cy="344091"/>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52832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979" y="6513910"/>
            <a:ext cx="5283200" cy="34409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FVD</a:t>
            </a:r>
            <a:r>
              <a:rPr lang="zh-CN" altLang="en-US">
                <a:sym typeface="+mn-ea"/>
              </a:rPr>
              <a:t>最初用于衡量生成视频与真实视频分布之间的相似性。</a:t>
            </a:r>
            <a:r>
              <a:rPr lang="en-US" altLang="zh-CN">
                <a:sym typeface="+mn-ea"/>
              </a:rPr>
              <a:t>CLIP Similarity</a:t>
            </a:r>
            <a:r>
              <a:rPr lang="zh-CN" altLang="en-US">
                <a:sym typeface="+mn-ea"/>
              </a:rPr>
              <a:t>（</a:t>
            </a:r>
            <a:r>
              <a:rPr lang="en-US" altLang="zh-CN">
                <a:sym typeface="+mn-ea"/>
              </a:rPr>
              <a:t>CLIPSIM</a:t>
            </a:r>
            <a:r>
              <a:rPr lang="zh-CN" altLang="en-US">
                <a:sym typeface="+mn-ea"/>
              </a:rPr>
              <a:t>）是由</a:t>
            </a:r>
            <a:r>
              <a:rPr lang="en-US" altLang="zh-CN">
                <a:sym typeface="+mn-ea"/>
              </a:rPr>
              <a:t> Wu et al. (2021) </a:t>
            </a:r>
            <a:r>
              <a:rPr lang="zh-CN" altLang="en-US">
                <a:sym typeface="+mn-ea"/>
              </a:rPr>
              <a:t>提出的指标，利用</a:t>
            </a:r>
            <a:r>
              <a:rPr lang="en-US" altLang="zh-CN">
                <a:sym typeface="+mn-ea"/>
              </a:rPr>
              <a:t> CLIP </a:t>
            </a:r>
            <a:r>
              <a:rPr lang="zh-CN" altLang="en-US">
                <a:sym typeface="+mn-ea"/>
              </a:rPr>
              <a:t>模型（</a:t>
            </a:r>
            <a:r>
              <a:rPr lang="en-US" altLang="zh-CN">
                <a:sym typeface="+mn-ea"/>
              </a:rPr>
              <a:t>Contrastive Language-Image Pretraining</a:t>
            </a:r>
            <a:r>
              <a:rPr lang="zh-CN" altLang="en-US">
                <a:sym typeface="+mn-ea"/>
              </a:rPr>
              <a:t>）衡量生成内容与文本提示之间的语义一致性。</a:t>
            </a:r>
            <a:r>
              <a:rPr lang="en-US" altLang="zh-CN">
                <a:sym typeface="+mn-ea"/>
              </a:rPr>
              <a:t>Trajectory Error</a:t>
            </a:r>
            <a:r>
              <a:rPr lang="zh-CN" altLang="en-US">
                <a:sym typeface="+mn-ea"/>
              </a:rPr>
              <a:t>（</a:t>
            </a:r>
            <a:r>
              <a:rPr lang="en-US" altLang="zh-CN">
                <a:sym typeface="+mn-ea"/>
              </a:rPr>
              <a:t>TrajError</a:t>
            </a:r>
            <a:r>
              <a:rPr lang="zh-CN" altLang="en-US">
                <a:sym typeface="+mn-ea"/>
              </a:rPr>
              <a:t>）是</a:t>
            </a:r>
            <a:r>
              <a:rPr lang="en-US" altLang="zh-CN">
                <a:sym typeface="+mn-ea"/>
              </a:rPr>
              <a:t> Tora </a:t>
            </a:r>
            <a:r>
              <a:rPr lang="zh-CN" altLang="en-US">
                <a:sym typeface="+mn-ea"/>
              </a:rPr>
              <a:t>特有的指标，用于评估生成视频中物体运动轨迹与预定义轨迹之间的符合程度。它衡量运动控制的精确性。</a:t>
            </a:r>
            <a:endParaRPr lang="zh-CN" altLang="en-US">
              <a:sym typeface="+mn-ea"/>
            </a:endParaRPr>
          </a:p>
          <a:p>
            <a:r>
              <a:rPr lang="zh-CN" altLang="en-US"/>
              <a:t>随着帧数的增加，</a:t>
            </a:r>
            <a:r>
              <a:rPr lang="en-US" altLang="zh-CN"/>
              <a:t>U-Net</a:t>
            </a:r>
            <a:r>
              <a:rPr lang="zh-CN" altLang="en-US"/>
              <a:t>方法表现出显著的偏差，导致错位错误，导致变形、运动模糊，或物体在以后的序列中消失</a:t>
            </a:r>
            <a:endParaRPr lang="zh-CN" altLang="en-US"/>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Tora </a:t>
            </a:r>
            <a:r>
              <a:rPr lang="zh-CN" altLang="en-US"/>
              <a:t>能够在更高分辨率和更长时长下保持较好的运动控制能力，误差增长是可控的</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4</a:t>
            </a:r>
            <a:r>
              <a:rPr lang="zh-CN" altLang="en-US"/>
              <a:t>帧采一帧，在快速运动或遮挡（</a:t>
            </a:r>
            <a:r>
              <a:rPr lang="en-US" altLang="zh-CN"/>
              <a:t>occlusions</a:t>
            </a:r>
            <a:r>
              <a:rPr lang="zh-CN" altLang="en-US"/>
              <a:t>）情况下，光流估计可能出错，导致轨迹信息丢失。对连续帧（例如，每</a:t>
            </a:r>
            <a:r>
              <a:rPr lang="en-US" altLang="zh-CN"/>
              <a:t> 4 </a:t>
            </a:r>
            <a:r>
              <a:rPr lang="zh-CN" altLang="en-US"/>
              <a:t>帧）应用平均池化；抹平了轨迹的方向和幅度（</a:t>
            </a:r>
            <a:r>
              <a:rPr lang="en-US" altLang="zh-CN"/>
              <a:t>direction and magnitude</a:t>
            </a:r>
            <a:r>
              <a:rPr lang="zh-CN" altLang="en-US"/>
              <a:t>），丢失了关键运动细节。</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此外，</a:t>
            </a:r>
            <a:r>
              <a:rPr lang="en-US" altLang="zh-CN"/>
              <a:t>DragNUWA</a:t>
            </a:r>
            <a:r>
              <a:rPr lang="zh-CN" altLang="en-US"/>
              <a:t>和</a:t>
            </a:r>
            <a:r>
              <a:rPr lang="en-US" altLang="zh-CN"/>
              <a:t>MotionCtrl</a:t>
            </a:r>
            <a:r>
              <a:rPr lang="zh-CN" altLang="en-US"/>
              <a:t>在视频的结尾都遇到了明显的运动模糊。此外，</a:t>
            </a:r>
            <a:r>
              <a:rPr lang="en-US" altLang="zh-CN"/>
              <a:t>MotionCtrl</a:t>
            </a:r>
            <a:r>
              <a:rPr lang="zh-CN" altLang="en-US"/>
              <a:t>在骑行过程中引入了意想不到的摄像机运动，尽管没有任何预期的摄像机运动条件。</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比如多个物体同时移动、摆动或盘旋。这通常会导致不连贯或扭曲的前景物体。当管理多个实体的运动时，比如一对水母</a:t>
            </a:r>
            <a:r>
              <a:rPr lang="en-US" altLang="zh-CN"/>
              <a:t>——</a:t>
            </a:r>
            <a:r>
              <a:rPr lang="zh-CN" altLang="en-US"/>
              <a:t>一个向上移动，另一个向下移动，</a:t>
            </a:r>
            <a:r>
              <a:rPr lang="en-US" altLang="zh-CN"/>
              <a:t>OpenSora</a:t>
            </a:r>
            <a:r>
              <a:rPr lang="zh-CN" altLang="en-US"/>
              <a:t>显示出明显的闪烁，这凸显了它在处理复杂运动方面的局限性。</a:t>
            </a:r>
            <a:r>
              <a:rPr lang="zh-CN" altLang="en-US"/>
              <a:t>在泰迪熊在滑板上左右摆动或玫瑰做圆周运动的情况下，仅依赖文本指令的</a:t>
            </a:r>
            <a:r>
              <a:rPr lang="en-US" altLang="zh-CN"/>
              <a:t>OpenSora</a:t>
            </a:r>
            <a:r>
              <a:rPr lang="zh-CN" altLang="en-US"/>
              <a:t>，表现出明显的物体变形。</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关键帧采样中，虽然它成功地捕捉到了基本的运动，但它经常导致视频补丁和运动补丁之间的错位，特别是在快速运动序列中。这种错位阻碍了生成的物体准确地跟踪它们的轨迹，对视觉流动性和整体质量产生了负面影响。另一方面，平均池化平滑了微小的变化，从而产生更一致的运动表示。然而，在复杂的轨迹中，如连续帧方向不一致的</a:t>
            </a:r>
            <a:r>
              <a:rPr lang="en-US" altLang="zh-CN"/>
              <a:t>s</a:t>
            </a:r>
            <a:r>
              <a:rPr lang="zh-CN" altLang="en-US"/>
              <a:t>型转弯，这种方法可能会引入伪影，因为光流的物理相关性降低。</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主要关注合成有限时间的视频，通常大约两秒，并被限制在固定的分辨率和高宽比。但它仅限于以固定的、较低的分辨率生成</a:t>
            </a:r>
            <a:r>
              <a:rPr lang="en-US" altLang="zh-CN"/>
              <a:t>16</a:t>
            </a:r>
            <a:r>
              <a:rPr lang="zh-CN" altLang="en-US"/>
              <a:t>帧的视频。这种限制阻碍了对运动的平滑描述，特别是在所提供的轨迹中发生显著的位置变化时，导致扭曲和非自然的运动，如平行漂移，这偏离了现实世界的动力学，因此，迫切需要一种模型，能够产生更长的视频，具有鲁棒的运动控制和详细的物理表示。</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44448" y="86614"/>
            <a:ext cx="1370330" cy="482600"/>
          </a:xfrm>
          <a:prstGeom prst="rect">
            <a:avLst/>
          </a:prstGeom>
        </p:spPr>
        <p:txBody>
          <a:bodyPr wrap="square" lIns="0" tIns="0" rIns="0" bIns="0">
            <a:spAutoFit/>
          </a:bodyPr>
          <a:lstStyle>
            <a:lvl1pPr>
              <a:defRPr sz="1500" b="0" i="0">
                <a:solidFill>
                  <a:schemeClr val="bg1"/>
                </a:solidFill>
                <a:latin typeface="Trebuchet MS" panose="020B0603020202020204"/>
                <a:cs typeface="Trebuchet MS" panose="020B0603020202020204"/>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0" i="0">
                <a:solidFill>
                  <a:schemeClr val="bg1"/>
                </a:solidFill>
                <a:latin typeface="Trebuchet MS" panose="020B0603020202020204"/>
                <a:cs typeface="Trebuchet MS" panose="020B0603020202020204"/>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0" i="0">
                <a:solidFill>
                  <a:schemeClr val="bg1"/>
                </a:solidFill>
                <a:latin typeface="Trebuchet MS" panose="020B0603020202020204"/>
                <a:cs typeface="Trebuchet MS" panose="020B0603020202020204"/>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00" b="0" i="0">
                <a:solidFill>
                  <a:schemeClr val="bg1"/>
                </a:solidFill>
                <a:latin typeface="Trebuchet MS" panose="020B0603020202020204"/>
                <a:cs typeface="Trebuchet MS" panose="020B060302020202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44448" y="86614"/>
            <a:ext cx="1370330" cy="482600"/>
          </a:xfrm>
          <a:prstGeom prst="rect">
            <a:avLst/>
          </a:prstGeom>
        </p:spPr>
        <p:txBody>
          <a:bodyPr wrap="square" lIns="0" tIns="0" rIns="0" bIns="0">
            <a:spAutoFit/>
          </a:bodyPr>
          <a:lstStyle>
            <a:lvl1pPr>
              <a:defRPr sz="1500" b="0" i="0">
                <a:solidFill>
                  <a:schemeClr val="bg1"/>
                </a:solidFill>
                <a:latin typeface="Trebuchet MS" panose="020B0603020202020204"/>
                <a:cs typeface="Trebuchet MS" panose="020B0603020202020204"/>
              </a:defRPr>
            </a:lvl1pPr>
          </a:lstStyle>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7" Type="http://schemas.openxmlformats.org/officeDocument/2006/relationships/notesSlide" Target="../notesSlides/notesSlide1.xml"/><Relationship Id="rId16" Type="http://schemas.openxmlformats.org/officeDocument/2006/relationships/slideLayout" Target="../slideLayouts/slideLayout5.xml"/><Relationship Id="rId15" Type="http://schemas.openxmlformats.org/officeDocument/2006/relationships/image" Target="../media/image15.png"/><Relationship Id="rId14" Type="http://schemas.openxmlformats.org/officeDocument/2006/relationships/image" Target="../media/image14.jpeg"/><Relationship Id="rId13" Type="http://schemas.openxmlformats.org/officeDocument/2006/relationships/image" Target="../media/image13.png"/><Relationship Id="rId12" Type="http://schemas.openxmlformats.org/officeDocument/2006/relationships/image" Target="../media/image12.jpeg"/><Relationship Id="rId11" Type="http://schemas.openxmlformats.org/officeDocument/2006/relationships/image" Target="../media/image11.jpeg"/><Relationship Id="rId10" Type="http://schemas.openxmlformats.org/officeDocument/2006/relationships/image" Target="../media/image10.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image" Target="../media/image33.png"/><Relationship Id="rId11" Type="http://schemas.openxmlformats.org/officeDocument/2006/relationships/image" Target="../media/image32.png"/><Relationship Id="rId10" Type="http://schemas.openxmlformats.org/officeDocument/2006/relationships/image" Target="../media/image31.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notesSlide" Target="../notesSlides/notesSlide11.xml"/><Relationship Id="rId11" Type="http://schemas.openxmlformats.org/officeDocument/2006/relationships/slideLayout" Target="../slideLayouts/slideLayout5.xml"/><Relationship Id="rId10" Type="http://schemas.openxmlformats.org/officeDocument/2006/relationships/image" Target="../media/image26.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5.xml"/><Relationship Id="rId7" Type="http://schemas.openxmlformats.org/officeDocument/2006/relationships/image" Target="../media/image39.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5.xml"/><Relationship Id="rId7" Type="http://schemas.openxmlformats.org/officeDocument/2006/relationships/image" Target="../media/image40.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4.xml"/><Relationship Id="rId10" Type="http://schemas.openxmlformats.org/officeDocument/2006/relationships/slideLayout" Target="../slideLayouts/slideLayout5.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5.xml"/><Relationship Id="rId7" Type="http://schemas.openxmlformats.org/officeDocument/2006/relationships/image" Target="../media/image44.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6.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7.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8.xml"/><Relationship Id="rId10" Type="http://schemas.openxmlformats.org/officeDocument/2006/relationships/slideLayout" Target="../slideLayouts/slideLayout5.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5.xml"/><Relationship Id="rId7" Type="http://schemas.openxmlformats.org/officeDocument/2006/relationships/image" Target="../media/image52.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5.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5.xml"/><Relationship Id="rId7" Type="http://schemas.openxmlformats.org/officeDocument/2006/relationships/image" Target="../media/image53.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5.xml"/><Relationship Id="rId7" Type="http://schemas.openxmlformats.org/officeDocument/2006/relationships/image" Target="../media/image20.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5.xml"/><Relationship Id="rId7" Type="http://schemas.openxmlformats.org/officeDocument/2006/relationships/image" Target="../media/image21.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5.xml"/><Relationship Id="rId7" Type="http://schemas.openxmlformats.org/officeDocument/2006/relationships/image" Target="../media/image22.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4.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4.xml"/><Relationship Id="rId7" Type="http://schemas.openxmlformats.org/officeDocument/2006/relationships/image" Target="../media/image26.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974090"/>
            <a:chOff x="0" y="0"/>
            <a:chExt cx="12192000" cy="974090"/>
          </a:xfrm>
        </p:grpSpPr>
        <p:sp>
          <p:nvSpPr>
            <p:cNvPr id="8" name="object 8"/>
            <p:cNvSpPr/>
            <p:nvPr/>
          </p:nvSpPr>
          <p:spPr>
            <a:xfrm>
              <a:off x="0" y="0"/>
              <a:ext cx="12191999" cy="973836"/>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11503152" y="128015"/>
              <a:ext cx="571500" cy="720852"/>
            </a:xfrm>
            <a:prstGeom prst="rect">
              <a:avLst/>
            </a:prstGeom>
            <a:blipFill>
              <a:blip r:embed="rId5" cstate="print"/>
              <a:stretch>
                <a:fillRect/>
              </a:stretch>
            </a:blipFill>
          </p:spPr>
          <p:txBody>
            <a:bodyPr wrap="square" lIns="0" tIns="0" rIns="0" bIns="0" rtlCol="0"/>
            <a:lstStyle/>
            <a:p/>
          </p:txBody>
        </p:sp>
        <p:sp>
          <p:nvSpPr>
            <p:cNvPr id="10" name="object 10"/>
            <p:cNvSpPr/>
            <p:nvPr/>
          </p:nvSpPr>
          <p:spPr>
            <a:xfrm>
              <a:off x="778763" y="690372"/>
              <a:ext cx="2924556" cy="240791"/>
            </a:xfrm>
            <a:prstGeom prst="rect">
              <a:avLst/>
            </a:prstGeom>
            <a:blipFill>
              <a:blip r:embed="rId6" cstate="print"/>
              <a:stretch>
                <a:fillRect/>
              </a:stretch>
            </a:blipFill>
          </p:spPr>
          <p:txBody>
            <a:bodyPr wrap="square" lIns="0" tIns="0" rIns="0" bIns="0" rtlCol="0"/>
            <a:lstStyle/>
            <a:p/>
          </p:txBody>
        </p:sp>
      </p:grpSp>
      <p:sp>
        <p:nvSpPr>
          <p:cNvPr id="11" name="object 11"/>
          <p:cNvSpPr txBox="1"/>
          <p:nvPr/>
        </p:nvSpPr>
        <p:spPr>
          <a:xfrm>
            <a:off x="1006754" y="681780"/>
            <a:ext cx="2402840" cy="243840"/>
          </a:xfrm>
          <a:prstGeom prst="rect">
            <a:avLst/>
          </a:prstGeom>
        </p:spPr>
        <p:txBody>
          <a:bodyPr vert="horz" wrap="square" lIns="0" tIns="0" rIns="0" bIns="0" rtlCol="0">
            <a:spAutoFit/>
          </a:bodyPr>
          <a:lstStyle/>
          <a:p>
            <a:pPr>
              <a:lnSpc>
                <a:spcPts val="1905"/>
              </a:lnSpc>
            </a:pPr>
            <a:r>
              <a:rPr sz="1600" spc="-190" dirty="0">
                <a:solidFill>
                  <a:srgbClr val="FFFFFF"/>
                </a:solidFill>
                <a:latin typeface="Trebuchet MS" panose="020B0603020202020204"/>
                <a:cs typeface="Trebuchet MS" panose="020B0603020202020204"/>
              </a:rPr>
              <a:t>Chongqing</a:t>
            </a:r>
            <a:r>
              <a:rPr sz="1600" spc="-355" dirty="0">
                <a:solidFill>
                  <a:srgbClr val="FFFFFF"/>
                </a:solidFill>
                <a:latin typeface="Trebuchet MS" panose="020B0603020202020204"/>
                <a:cs typeface="Trebuchet MS" panose="020B0603020202020204"/>
              </a:rPr>
              <a:t> </a:t>
            </a:r>
            <a:r>
              <a:rPr sz="1600" spc="-175" dirty="0">
                <a:solidFill>
                  <a:srgbClr val="FFFFFF"/>
                </a:solidFill>
                <a:latin typeface="Trebuchet MS" panose="020B0603020202020204"/>
                <a:cs typeface="Trebuchet MS" panose="020B0603020202020204"/>
              </a:rPr>
              <a:t>University</a:t>
            </a:r>
            <a:r>
              <a:rPr sz="1600" spc="-350" dirty="0">
                <a:solidFill>
                  <a:srgbClr val="FFFFFF"/>
                </a:solidFill>
                <a:latin typeface="Trebuchet MS" panose="020B0603020202020204"/>
                <a:cs typeface="Trebuchet MS" panose="020B0603020202020204"/>
              </a:rPr>
              <a:t> </a:t>
            </a:r>
            <a:r>
              <a:rPr sz="1600" spc="-170" dirty="0">
                <a:solidFill>
                  <a:srgbClr val="FFFFFF"/>
                </a:solidFill>
                <a:latin typeface="Trebuchet MS" panose="020B0603020202020204"/>
                <a:cs typeface="Trebuchet MS" panose="020B0603020202020204"/>
              </a:rPr>
              <a:t>of</a:t>
            </a:r>
            <a:r>
              <a:rPr sz="1600" spc="-270" dirty="0">
                <a:solidFill>
                  <a:srgbClr val="FFFFFF"/>
                </a:solidFill>
                <a:latin typeface="Trebuchet MS" panose="020B0603020202020204"/>
                <a:cs typeface="Trebuchet MS" panose="020B0603020202020204"/>
              </a:rPr>
              <a:t> </a:t>
            </a:r>
            <a:r>
              <a:rPr sz="1600" spc="-204" dirty="0">
                <a:solidFill>
                  <a:srgbClr val="FFFFFF"/>
                </a:solidFill>
                <a:latin typeface="Trebuchet MS" panose="020B0603020202020204"/>
                <a:cs typeface="Trebuchet MS" panose="020B0603020202020204"/>
              </a:rPr>
              <a:t>Technology</a:t>
            </a:r>
            <a:endParaRPr sz="1600">
              <a:latin typeface="Trebuchet MS" panose="020B0603020202020204"/>
              <a:cs typeface="Trebuchet MS" panose="020B0603020202020204"/>
            </a:endParaRPr>
          </a:p>
        </p:txBody>
      </p:sp>
      <p:sp>
        <p:nvSpPr>
          <p:cNvPr id="12" name="object 12"/>
          <p:cNvSpPr/>
          <p:nvPr/>
        </p:nvSpPr>
        <p:spPr>
          <a:xfrm>
            <a:off x="882396" y="100584"/>
            <a:ext cx="3038855" cy="850392"/>
          </a:xfrm>
          <a:prstGeom prst="rect">
            <a:avLst/>
          </a:prstGeom>
          <a:blipFill>
            <a:blip r:embed="rId7" cstate="print"/>
            <a:stretch>
              <a:fillRect/>
            </a:stretch>
          </a:blipFill>
        </p:spPr>
        <p:txBody>
          <a:bodyPr wrap="square" lIns="0" tIns="0" rIns="0" bIns="0" rtlCol="0"/>
          <a:lstStyle/>
          <a:p/>
        </p:txBody>
      </p:sp>
      <p:sp>
        <p:nvSpPr>
          <p:cNvPr id="13" name="object 13"/>
          <p:cNvSpPr txBox="1"/>
          <p:nvPr/>
        </p:nvSpPr>
        <p:spPr>
          <a:xfrm>
            <a:off x="1095755" y="128709"/>
            <a:ext cx="11008360" cy="774065"/>
          </a:xfrm>
          <a:prstGeom prst="rect">
            <a:avLst/>
          </a:prstGeom>
        </p:spPr>
        <p:txBody>
          <a:bodyPr vert="horz" wrap="square" lIns="0" tIns="14604" rIns="0" bIns="0" rtlCol="0">
            <a:spAutoFit/>
          </a:bodyPr>
          <a:lstStyle/>
          <a:p>
            <a:pPr>
              <a:lnSpc>
                <a:spcPts val="1945"/>
              </a:lnSpc>
              <a:spcBef>
                <a:spcPts val="115"/>
              </a:spcBef>
              <a:tabLst>
                <a:tab pos="9258300" algn="l"/>
              </a:tabLst>
            </a:pPr>
            <a:r>
              <a:rPr sz="2200" spc="-260" dirty="0">
                <a:solidFill>
                  <a:srgbClr val="FFFFFF"/>
                </a:solidFill>
                <a:latin typeface="Trebuchet MS" panose="020B0603020202020204"/>
                <a:cs typeface="Trebuchet MS" panose="020B0603020202020204"/>
              </a:rPr>
              <a:t>Chongqing</a:t>
            </a:r>
            <a:r>
              <a:rPr sz="2200" spc="-509" dirty="0">
                <a:solidFill>
                  <a:srgbClr val="FFFFFF"/>
                </a:solidFill>
                <a:latin typeface="Trebuchet MS" panose="020B0603020202020204"/>
                <a:cs typeface="Trebuchet MS" panose="020B0603020202020204"/>
              </a:rPr>
              <a:t> </a:t>
            </a:r>
            <a:r>
              <a:rPr sz="2200" spc="-240" dirty="0">
                <a:solidFill>
                  <a:srgbClr val="FFFFFF"/>
                </a:solidFill>
                <a:latin typeface="Trebuchet MS" panose="020B0603020202020204"/>
                <a:cs typeface="Trebuchet MS" panose="020B0603020202020204"/>
              </a:rPr>
              <a:t>University	</a:t>
            </a:r>
            <a:r>
              <a:rPr sz="2250" b="1" spc="82" baseline="26000" dirty="0">
                <a:solidFill>
                  <a:srgbClr val="FFFFFF"/>
                </a:solidFill>
                <a:latin typeface="Arial" panose="020B0604020202020204"/>
                <a:cs typeface="Arial" panose="020B0604020202020204"/>
              </a:rPr>
              <a:t>ATAI</a:t>
            </a:r>
            <a:endParaRPr sz="2250" baseline="26000">
              <a:latin typeface="Arial" panose="020B0604020202020204"/>
              <a:cs typeface="Arial" panose="020B0604020202020204"/>
            </a:endParaRPr>
          </a:p>
          <a:p>
            <a:pPr>
              <a:lnSpc>
                <a:spcPts val="1905"/>
              </a:lnSpc>
              <a:tabLst>
                <a:tab pos="9258300" algn="l"/>
              </a:tabLst>
            </a:pPr>
            <a:r>
              <a:rPr sz="3300" spc="-352" baseline="-35000" dirty="0">
                <a:solidFill>
                  <a:srgbClr val="FFFFFF"/>
                </a:solidFill>
                <a:latin typeface="Trebuchet MS" panose="020B0603020202020204"/>
                <a:cs typeface="Trebuchet MS" panose="020B0603020202020204"/>
              </a:rPr>
              <a:t>of</a:t>
            </a:r>
            <a:r>
              <a:rPr sz="3300" spc="-532" baseline="-35000" dirty="0">
                <a:solidFill>
                  <a:srgbClr val="FFFFFF"/>
                </a:solidFill>
                <a:latin typeface="Trebuchet MS" panose="020B0603020202020204"/>
                <a:cs typeface="Trebuchet MS" panose="020B0603020202020204"/>
              </a:rPr>
              <a:t> </a:t>
            </a:r>
            <a:r>
              <a:rPr sz="3300" spc="-427" baseline="-35000" dirty="0">
                <a:solidFill>
                  <a:srgbClr val="FFFFFF"/>
                </a:solidFill>
                <a:latin typeface="Trebuchet MS" panose="020B0603020202020204"/>
                <a:cs typeface="Trebuchet MS" panose="020B0603020202020204"/>
              </a:rPr>
              <a:t>Technology	</a:t>
            </a:r>
            <a:r>
              <a:rPr sz="1800" spc="-215" dirty="0">
                <a:solidFill>
                  <a:srgbClr val="D9D9D9"/>
                </a:solidFill>
                <a:latin typeface="Trebuchet MS" panose="020B0603020202020204"/>
                <a:cs typeface="Trebuchet MS" panose="020B0603020202020204"/>
              </a:rPr>
              <a:t>Advanced</a:t>
            </a:r>
            <a:r>
              <a:rPr sz="1800" spc="-490" dirty="0">
                <a:solidFill>
                  <a:srgbClr val="D9D9D9"/>
                </a:solidFill>
                <a:latin typeface="Trebuchet MS" panose="020B0603020202020204"/>
                <a:cs typeface="Trebuchet MS" panose="020B0603020202020204"/>
              </a:rPr>
              <a:t> </a:t>
            </a:r>
            <a:r>
              <a:rPr sz="1800" spc="-220" dirty="0">
                <a:solidFill>
                  <a:srgbClr val="D9D9D9"/>
                </a:solidFill>
                <a:latin typeface="Trebuchet MS" panose="020B0603020202020204"/>
                <a:cs typeface="Trebuchet MS" panose="020B0603020202020204"/>
              </a:rPr>
              <a:t>Techniqueof</a:t>
            </a:r>
            <a:endParaRPr sz="1800">
              <a:latin typeface="Trebuchet MS" panose="020B0603020202020204"/>
              <a:cs typeface="Trebuchet MS" panose="020B0603020202020204"/>
            </a:endParaRPr>
          </a:p>
          <a:p>
            <a:pPr marR="63500" algn="r">
              <a:lnSpc>
                <a:spcPts val="2120"/>
              </a:lnSpc>
            </a:pPr>
            <a:r>
              <a:rPr sz="1800" spc="-180" dirty="0">
                <a:solidFill>
                  <a:srgbClr val="D9D9D9"/>
                </a:solidFill>
                <a:latin typeface="Trebuchet MS" panose="020B0603020202020204"/>
                <a:cs typeface="Trebuchet MS" panose="020B0603020202020204"/>
              </a:rPr>
              <a:t>Artificial</a:t>
            </a:r>
            <a:r>
              <a:rPr sz="1800" spc="70" dirty="0">
                <a:solidFill>
                  <a:srgbClr val="D9D9D9"/>
                </a:solidFill>
                <a:latin typeface="Trebuchet MS" panose="020B0603020202020204"/>
                <a:cs typeface="Trebuchet MS" panose="020B0603020202020204"/>
              </a:rPr>
              <a:t> </a:t>
            </a:r>
            <a:r>
              <a:rPr sz="1800" spc="-190" dirty="0">
                <a:solidFill>
                  <a:srgbClr val="D9D9D9"/>
                </a:solidFill>
                <a:latin typeface="Trebuchet MS" panose="020B0603020202020204"/>
                <a:cs typeface="Trebuchet MS" panose="020B0603020202020204"/>
              </a:rPr>
              <a:t>Intelligence</a:t>
            </a:r>
            <a:endParaRPr sz="1800">
              <a:latin typeface="Trebuchet MS" panose="020B0603020202020204"/>
              <a:cs typeface="Trebuchet MS" panose="020B0603020202020204"/>
            </a:endParaRPr>
          </a:p>
        </p:txBody>
      </p:sp>
      <p:grpSp>
        <p:nvGrpSpPr>
          <p:cNvPr id="14" name="object 14"/>
          <p:cNvGrpSpPr/>
          <p:nvPr/>
        </p:nvGrpSpPr>
        <p:grpSpPr>
          <a:xfrm>
            <a:off x="0" y="0"/>
            <a:ext cx="12192000" cy="974090"/>
            <a:chOff x="0" y="0"/>
            <a:chExt cx="12192000" cy="974090"/>
          </a:xfrm>
        </p:grpSpPr>
        <p:sp>
          <p:nvSpPr>
            <p:cNvPr id="15" name="object 15"/>
            <p:cNvSpPr/>
            <p:nvPr/>
          </p:nvSpPr>
          <p:spPr>
            <a:xfrm>
              <a:off x="0" y="0"/>
              <a:ext cx="12191999" cy="973836"/>
            </a:xfrm>
            <a:prstGeom prst="rect">
              <a:avLst/>
            </a:prstGeom>
            <a:blipFill>
              <a:blip r:embed="rId8" cstate="print"/>
              <a:stretch>
                <a:fillRect/>
              </a:stretch>
            </a:blipFill>
          </p:spPr>
          <p:txBody>
            <a:bodyPr wrap="square" lIns="0" tIns="0" rIns="0" bIns="0" rtlCol="0"/>
            <a:lstStyle/>
            <a:p/>
          </p:txBody>
        </p:sp>
        <p:sp>
          <p:nvSpPr>
            <p:cNvPr id="16" name="object 16"/>
            <p:cNvSpPr/>
            <p:nvPr/>
          </p:nvSpPr>
          <p:spPr>
            <a:xfrm>
              <a:off x="11503152" y="128015"/>
              <a:ext cx="571500" cy="719327"/>
            </a:xfrm>
            <a:prstGeom prst="rect">
              <a:avLst/>
            </a:prstGeom>
            <a:blipFill>
              <a:blip r:embed="rId5" cstate="print"/>
              <a:stretch>
                <a:fillRect/>
              </a:stretch>
            </a:blipFill>
          </p:spPr>
          <p:txBody>
            <a:bodyPr wrap="square" lIns="0" tIns="0" rIns="0" bIns="0" rtlCol="0"/>
            <a:lstStyle/>
            <a:p/>
          </p:txBody>
        </p:sp>
        <p:sp>
          <p:nvSpPr>
            <p:cNvPr id="17" name="object 17"/>
            <p:cNvSpPr/>
            <p:nvPr/>
          </p:nvSpPr>
          <p:spPr>
            <a:xfrm>
              <a:off x="778763" y="690372"/>
              <a:ext cx="2924556" cy="239267"/>
            </a:xfrm>
            <a:prstGeom prst="rect">
              <a:avLst/>
            </a:prstGeom>
            <a:blipFill>
              <a:blip r:embed="rId6" cstate="print"/>
              <a:stretch>
                <a:fillRect/>
              </a:stretch>
            </a:blipFill>
          </p:spPr>
          <p:txBody>
            <a:bodyPr wrap="square" lIns="0" tIns="0" rIns="0" bIns="0" rtlCol="0"/>
            <a:lstStyle/>
            <a:p/>
          </p:txBody>
        </p:sp>
      </p:grpSp>
      <p:sp>
        <p:nvSpPr>
          <p:cNvPr id="18" name="object 18"/>
          <p:cNvSpPr txBox="1"/>
          <p:nvPr/>
        </p:nvSpPr>
        <p:spPr>
          <a:xfrm>
            <a:off x="1006754" y="680891"/>
            <a:ext cx="2402840" cy="243840"/>
          </a:xfrm>
          <a:prstGeom prst="rect">
            <a:avLst/>
          </a:prstGeom>
        </p:spPr>
        <p:txBody>
          <a:bodyPr vert="horz" wrap="square" lIns="0" tIns="0" rIns="0" bIns="0" rtlCol="0">
            <a:spAutoFit/>
          </a:bodyPr>
          <a:lstStyle/>
          <a:p>
            <a:pPr>
              <a:lnSpc>
                <a:spcPts val="1905"/>
              </a:lnSpc>
            </a:pPr>
            <a:r>
              <a:rPr sz="1600" spc="-190" dirty="0">
                <a:solidFill>
                  <a:srgbClr val="FFFFFF"/>
                </a:solidFill>
                <a:latin typeface="Trebuchet MS" panose="020B0603020202020204"/>
                <a:cs typeface="Trebuchet MS" panose="020B0603020202020204"/>
              </a:rPr>
              <a:t>Chongqing</a:t>
            </a:r>
            <a:r>
              <a:rPr sz="1600" spc="-355" dirty="0">
                <a:solidFill>
                  <a:srgbClr val="FFFFFF"/>
                </a:solidFill>
                <a:latin typeface="Trebuchet MS" panose="020B0603020202020204"/>
                <a:cs typeface="Trebuchet MS" panose="020B0603020202020204"/>
              </a:rPr>
              <a:t> </a:t>
            </a:r>
            <a:r>
              <a:rPr sz="1600" spc="-175" dirty="0">
                <a:solidFill>
                  <a:srgbClr val="FFFFFF"/>
                </a:solidFill>
                <a:latin typeface="Trebuchet MS" panose="020B0603020202020204"/>
                <a:cs typeface="Trebuchet MS" panose="020B0603020202020204"/>
              </a:rPr>
              <a:t>University</a:t>
            </a:r>
            <a:r>
              <a:rPr sz="1600" spc="-350" dirty="0">
                <a:solidFill>
                  <a:srgbClr val="FFFFFF"/>
                </a:solidFill>
                <a:latin typeface="Trebuchet MS" panose="020B0603020202020204"/>
                <a:cs typeface="Trebuchet MS" panose="020B0603020202020204"/>
              </a:rPr>
              <a:t> </a:t>
            </a:r>
            <a:r>
              <a:rPr sz="1600" spc="-170" dirty="0">
                <a:solidFill>
                  <a:srgbClr val="FFFFFF"/>
                </a:solidFill>
                <a:latin typeface="Trebuchet MS" panose="020B0603020202020204"/>
                <a:cs typeface="Trebuchet MS" panose="020B0603020202020204"/>
              </a:rPr>
              <a:t>of</a:t>
            </a:r>
            <a:r>
              <a:rPr sz="1600" spc="-270" dirty="0">
                <a:solidFill>
                  <a:srgbClr val="FFFFFF"/>
                </a:solidFill>
                <a:latin typeface="Trebuchet MS" panose="020B0603020202020204"/>
                <a:cs typeface="Trebuchet MS" panose="020B0603020202020204"/>
              </a:rPr>
              <a:t> </a:t>
            </a:r>
            <a:r>
              <a:rPr sz="1600" spc="-204" dirty="0">
                <a:solidFill>
                  <a:srgbClr val="FFFFFF"/>
                </a:solidFill>
                <a:latin typeface="Trebuchet MS" panose="020B0603020202020204"/>
                <a:cs typeface="Trebuchet MS" panose="020B0603020202020204"/>
              </a:rPr>
              <a:t>Technology</a:t>
            </a:r>
            <a:endParaRPr sz="1600">
              <a:latin typeface="Trebuchet MS" panose="020B0603020202020204"/>
              <a:cs typeface="Trebuchet MS" panose="020B0603020202020204"/>
            </a:endParaRPr>
          </a:p>
        </p:txBody>
      </p:sp>
      <p:sp>
        <p:nvSpPr>
          <p:cNvPr id="19" name="object 19"/>
          <p:cNvSpPr/>
          <p:nvPr/>
        </p:nvSpPr>
        <p:spPr>
          <a:xfrm>
            <a:off x="883919" y="73152"/>
            <a:ext cx="3403091" cy="899160"/>
          </a:xfrm>
          <a:prstGeom prst="rect">
            <a:avLst/>
          </a:prstGeom>
          <a:blipFill>
            <a:blip r:embed="rId7" cstate="print"/>
            <a:stretch>
              <a:fillRect/>
            </a:stretch>
          </a:blipFill>
        </p:spPr>
        <p:txBody>
          <a:bodyPr wrap="square" lIns="0" tIns="0" rIns="0" bIns="0" rtlCol="0"/>
          <a:lstStyle/>
          <a:p/>
        </p:txBody>
      </p:sp>
      <p:sp>
        <p:nvSpPr>
          <p:cNvPr id="20" name="object 20"/>
          <p:cNvSpPr txBox="1"/>
          <p:nvPr/>
        </p:nvSpPr>
        <p:spPr>
          <a:xfrm>
            <a:off x="1083055" y="107137"/>
            <a:ext cx="2216150" cy="695960"/>
          </a:xfrm>
          <a:prstGeom prst="rect">
            <a:avLst/>
          </a:prstGeom>
        </p:spPr>
        <p:txBody>
          <a:bodyPr vert="horz" wrap="square" lIns="0" tIns="12065" rIns="0" bIns="0" rtlCol="0">
            <a:spAutoFit/>
          </a:bodyPr>
          <a:lstStyle/>
          <a:p>
            <a:pPr marL="12700">
              <a:lnSpc>
                <a:spcPct val="100000"/>
              </a:lnSpc>
              <a:spcBef>
                <a:spcPts val="95"/>
              </a:spcBef>
            </a:pPr>
            <a:r>
              <a:rPr sz="2200" spc="-260" dirty="0">
                <a:solidFill>
                  <a:srgbClr val="FFFFFF"/>
                </a:solidFill>
                <a:latin typeface="Trebuchet MS" panose="020B0603020202020204"/>
                <a:cs typeface="Trebuchet MS" panose="020B0603020202020204"/>
              </a:rPr>
              <a:t>Chongqing</a:t>
            </a:r>
            <a:r>
              <a:rPr sz="2200" spc="-535" dirty="0">
                <a:solidFill>
                  <a:srgbClr val="FFFFFF"/>
                </a:solidFill>
                <a:latin typeface="Trebuchet MS" panose="020B0603020202020204"/>
                <a:cs typeface="Trebuchet MS" panose="020B0603020202020204"/>
              </a:rPr>
              <a:t> </a:t>
            </a:r>
            <a:r>
              <a:rPr sz="2200" spc="-240" dirty="0">
                <a:solidFill>
                  <a:srgbClr val="FFFFFF"/>
                </a:solidFill>
                <a:latin typeface="Trebuchet MS" panose="020B0603020202020204"/>
                <a:cs typeface="Trebuchet MS" panose="020B0603020202020204"/>
              </a:rPr>
              <a:t>University</a:t>
            </a:r>
            <a:r>
              <a:rPr sz="2200" spc="-495" dirty="0">
                <a:solidFill>
                  <a:srgbClr val="FFFFFF"/>
                </a:solidFill>
                <a:latin typeface="Trebuchet MS" panose="020B0603020202020204"/>
                <a:cs typeface="Trebuchet MS" panose="020B0603020202020204"/>
              </a:rPr>
              <a:t> </a:t>
            </a:r>
            <a:r>
              <a:rPr sz="2200" spc="-235" dirty="0">
                <a:solidFill>
                  <a:srgbClr val="FFFFFF"/>
                </a:solidFill>
                <a:latin typeface="Trebuchet MS" panose="020B0603020202020204"/>
                <a:cs typeface="Trebuchet MS" panose="020B0603020202020204"/>
              </a:rPr>
              <a:t>of</a:t>
            </a:r>
            <a:endParaRPr sz="2200">
              <a:latin typeface="Trebuchet MS" panose="020B0603020202020204"/>
              <a:cs typeface="Trebuchet MS" panose="020B0603020202020204"/>
            </a:endParaRPr>
          </a:p>
          <a:p>
            <a:pPr marL="12700">
              <a:lnSpc>
                <a:spcPct val="100000"/>
              </a:lnSpc>
              <a:spcBef>
                <a:spcPts val="5"/>
              </a:spcBef>
            </a:pPr>
            <a:r>
              <a:rPr sz="2200" spc="-285" dirty="0">
                <a:solidFill>
                  <a:srgbClr val="FFFFFF"/>
                </a:solidFill>
                <a:latin typeface="Trebuchet MS" panose="020B0603020202020204"/>
                <a:cs typeface="Trebuchet MS" panose="020B0603020202020204"/>
              </a:rPr>
              <a:t>Technology</a:t>
            </a:r>
            <a:endParaRPr sz="2200">
              <a:latin typeface="Trebuchet MS" panose="020B0603020202020204"/>
              <a:cs typeface="Trebuchet MS" panose="020B0603020202020204"/>
            </a:endParaRPr>
          </a:p>
        </p:txBody>
      </p:sp>
      <p:sp>
        <p:nvSpPr>
          <p:cNvPr id="21" name="object 21"/>
          <p:cNvSpPr txBox="1"/>
          <p:nvPr/>
        </p:nvSpPr>
        <p:spPr>
          <a:xfrm>
            <a:off x="9697973" y="11281"/>
            <a:ext cx="1774825" cy="831850"/>
          </a:xfrm>
          <a:prstGeom prst="rect">
            <a:avLst/>
          </a:prstGeom>
        </p:spPr>
        <p:txBody>
          <a:bodyPr vert="horz" wrap="square" lIns="0" tIns="26034" rIns="0" bIns="0" rtlCol="0">
            <a:spAutoFit/>
          </a:bodyPr>
          <a:lstStyle/>
          <a:p>
            <a:pPr marL="12700" algn="ctr">
              <a:lnSpc>
                <a:spcPct val="100000"/>
              </a:lnSpc>
              <a:spcBef>
                <a:spcPts val="205"/>
              </a:spcBef>
            </a:pPr>
            <a:r>
              <a:rPr sz="1500" b="1" spc="55" dirty="0">
                <a:solidFill>
                  <a:srgbClr val="FFFFFF"/>
                </a:solidFill>
                <a:latin typeface="Arial" panose="020B0604020202020204"/>
                <a:cs typeface="Arial" panose="020B0604020202020204"/>
              </a:rPr>
              <a:t>ATAI</a:t>
            </a:r>
            <a:endParaRPr sz="1500">
              <a:latin typeface="Arial" panose="020B0604020202020204"/>
              <a:cs typeface="Arial" panose="020B0604020202020204"/>
            </a:endParaRPr>
          </a:p>
          <a:p>
            <a:pPr marL="12700" marR="5080" algn="ctr">
              <a:lnSpc>
                <a:spcPct val="100000"/>
              </a:lnSpc>
              <a:spcBef>
                <a:spcPts val="125"/>
              </a:spcBef>
            </a:pPr>
            <a:r>
              <a:rPr sz="1800" spc="-215" dirty="0">
                <a:solidFill>
                  <a:srgbClr val="D9D9D9"/>
                </a:solidFill>
                <a:latin typeface="Trebuchet MS" panose="020B0603020202020204"/>
                <a:cs typeface="Trebuchet MS" panose="020B0603020202020204"/>
              </a:rPr>
              <a:t>Advanced</a:t>
            </a:r>
            <a:r>
              <a:rPr sz="1800" spc="-500" dirty="0">
                <a:solidFill>
                  <a:srgbClr val="D9D9D9"/>
                </a:solidFill>
                <a:latin typeface="Trebuchet MS" panose="020B0603020202020204"/>
                <a:cs typeface="Trebuchet MS" panose="020B0603020202020204"/>
              </a:rPr>
              <a:t> </a:t>
            </a:r>
            <a:r>
              <a:rPr sz="1800" spc="-220" dirty="0">
                <a:solidFill>
                  <a:srgbClr val="D9D9D9"/>
                </a:solidFill>
                <a:latin typeface="Trebuchet MS" panose="020B0603020202020204"/>
                <a:cs typeface="Trebuchet MS" panose="020B0603020202020204"/>
              </a:rPr>
              <a:t>Techniqueof </a:t>
            </a:r>
            <a:r>
              <a:rPr sz="1800" spc="-80" dirty="0">
                <a:solidFill>
                  <a:srgbClr val="D9D9D9"/>
                </a:solidFill>
                <a:latin typeface="Trebuchet MS" panose="020B0603020202020204"/>
                <a:cs typeface="Trebuchet MS" panose="020B0603020202020204"/>
              </a:rPr>
              <a:t> </a:t>
            </a:r>
            <a:r>
              <a:rPr sz="1800" spc="-180" dirty="0">
                <a:solidFill>
                  <a:srgbClr val="D9D9D9"/>
                </a:solidFill>
                <a:latin typeface="Trebuchet MS" panose="020B0603020202020204"/>
                <a:cs typeface="Trebuchet MS" panose="020B0603020202020204"/>
              </a:rPr>
              <a:t>Artificial</a:t>
            </a:r>
            <a:r>
              <a:rPr sz="1800" spc="75" dirty="0">
                <a:solidFill>
                  <a:srgbClr val="D9D9D9"/>
                </a:solidFill>
                <a:latin typeface="Trebuchet MS" panose="020B0603020202020204"/>
                <a:cs typeface="Trebuchet MS" panose="020B0603020202020204"/>
              </a:rPr>
              <a:t> </a:t>
            </a:r>
            <a:r>
              <a:rPr sz="1800" spc="-190" dirty="0">
                <a:solidFill>
                  <a:srgbClr val="D9D9D9"/>
                </a:solidFill>
                <a:latin typeface="Trebuchet MS" panose="020B0603020202020204"/>
                <a:cs typeface="Trebuchet MS" panose="020B0603020202020204"/>
              </a:rPr>
              <a:t>Intelligence</a:t>
            </a:r>
            <a:endParaRPr sz="1800">
              <a:latin typeface="Trebuchet MS" panose="020B0603020202020204"/>
              <a:cs typeface="Trebuchet MS" panose="020B0603020202020204"/>
            </a:endParaRPr>
          </a:p>
        </p:txBody>
      </p:sp>
      <p:grpSp>
        <p:nvGrpSpPr>
          <p:cNvPr id="22" name="object 22"/>
          <p:cNvGrpSpPr/>
          <p:nvPr/>
        </p:nvGrpSpPr>
        <p:grpSpPr>
          <a:xfrm>
            <a:off x="-89" y="986027"/>
            <a:ext cx="12192216" cy="4490085"/>
            <a:chOff x="-89" y="986027"/>
            <a:chExt cx="12192216" cy="4490085"/>
          </a:xfrm>
        </p:grpSpPr>
        <p:sp>
          <p:nvSpPr>
            <p:cNvPr id="23" name="object 23"/>
            <p:cNvSpPr/>
            <p:nvPr/>
          </p:nvSpPr>
          <p:spPr>
            <a:xfrm>
              <a:off x="0" y="986027"/>
              <a:ext cx="12192000" cy="4490085"/>
            </a:xfrm>
            <a:custGeom>
              <a:avLst/>
              <a:gdLst/>
              <a:ahLst/>
              <a:cxnLst/>
              <a:rect l="l" t="t" r="r" b="b"/>
              <a:pathLst>
                <a:path w="12192000" h="4490085">
                  <a:moveTo>
                    <a:pt x="12192000" y="0"/>
                  </a:moveTo>
                  <a:lnTo>
                    <a:pt x="0" y="0"/>
                  </a:lnTo>
                  <a:lnTo>
                    <a:pt x="0" y="4489704"/>
                  </a:lnTo>
                  <a:lnTo>
                    <a:pt x="12192000" y="4489704"/>
                  </a:lnTo>
                  <a:lnTo>
                    <a:pt x="12192000" y="0"/>
                  </a:lnTo>
                  <a:close/>
                </a:path>
              </a:pathLst>
            </a:custGeom>
            <a:solidFill>
              <a:srgbClr val="F1F1F1"/>
            </a:solidFill>
          </p:spPr>
          <p:txBody>
            <a:bodyPr wrap="square" lIns="0" tIns="0" rIns="0" bIns="0" rtlCol="0"/>
            <a:lstStyle/>
            <a:p/>
          </p:txBody>
        </p:sp>
        <p:sp>
          <p:nvSpPr>
            <p:cNvPr id="24" name="object 24"/>
            <p:cNvSpPr/>
            <p:nvPr/>
          </p:nvSpPr>
          <p:spPr>
            <a:xfrm>
              <a:off x="-89" y="1187195"/>
              <a:ext cx="12192216" cy="104775"/>
            </a:xfrm>
            <a:prstGeom prst="rect">
              <a:avLst/>
            </a:prstGeom>
            <a:blipFill>
              <a:blip r:embed="rId9" cstate="print"/>
              <a:stretch>
                <a:fillRect/>
              </a:stretch>
            </a:blipFill>
          </p:spPr>
          <p:txBody>
            <a:bodyPr wrap="square" lIns="0" tIns="0" rIns="0" bIns="0" rtlCol="0"/>
            <a:lstStyle/>
            <a:p/>
          </p:txBody>
        </p:sp>
      </p:grpSp>
      <p:sp>
        <p:nvSpPr>
          <p:cNvPr id="31" name="object 31"/>
          <p:cNvSpPr/>
          <p:nvPr/>
        </p:nvSpPr>
        <p:spPr>
          <a:xfrm>
            <a:off x="10754868" y="5894831"/>
            <a:ext cx="1437131" cy="963165"/>
          </a:xfrm>
          <a:prstGeom prst="rect">
            <a:avLst/>
          </a:prstGeom>
          <a:blipFill>
            <a:blip r:embed="rId10" cstate="print"/>
            <a:stretch>
              <a:fillRect/>
            </a:stretch>
          </a:blipFill>
        </p:spPr>
        <p:txBody>
          <a:bodyPr wrap="square" lIns="0" tIns="0" rIns="0" bIns="0" rtlCol="0"/>
          <a:lstStyle/>
          <a:p/>
        </p:txBody>
      </p:sp>
      <p:sp>
        <p:nvSpPr>
          <p:cNvPr id="32" name="object 32"/>
          <p:cNvSpPr txBox="1"/>
          <p:nvPr/>
        </p:nvSpPr>
        <p:spPr>
          <a:xfrm>
            <a:off x="11168888" y="6501790"/>
            <a:ext cx="106045" cy="208279"/>
          </a:xfrm>
          <a:prstGeom prst="rect">
            <a:avLst/>
          </a:prstGeom>
        </p:spPr>
        <p:txBody>
          <a:bodyPr vert="horz" wrap="square" lIns="0" tIns="12700" rIns="0" bIns="0" rtlCol="0">
            <a:spAutoFit/>
          </a:bodyPr>
          <a:lstStyle/>
          <a:p>
            <a:pPr marL="12700">
              <a:lnSpc>
                <a:spcPct val="100000"/>
              </a:lnSpc>
              <a:spcBef>
                <a:spcPts val="100"/>
              </a:spcBef>
            </a:pPr>
            <a:r>
              <a:rPr sz="1200" spc="-40" dirty="0">
                <a:solidFill>
                  <a:srgbClr val="888888"/>
                </a:solidFill>
                <a:latin typeface="Arial" panose="020B0604020202020204"/>
                <a:cs typeface="Arial" panose="020B0604020202020204"/>
              </a:rPr>
              <a:t>1</a:t>
            </a:r>
            <a:endParaRPr sz="1200">
              <a:latin typeface="Arial" panose="020B0604020202020204"/>
              <a:cs typeface="Arial" panose="020B0604020202020204"/>
            </a:endParaRPr>
          </a:p>
        </p:txBody>
      </p:sp>
      <p:sp>
        <p:nvSpPr>
          <p:cNvPr id="33" name="object 33"/>
          <p:cNvSpPr/>
          <p:nvPr/>
        </p:nvSpPr>
        <p:spPr>
          <a:xfrm>
            <a:off x="495300" y="5871971"/>
            <a:ext cx="827532" cy="829056"/>
          </a:xfrm>
          <a:prstGeom prst="rect">
            <a:avLst/>
          </a:prstGeom>
          <a:blipFill>
            <a:blip r:embed="rId11" cstate="print"/>
            <a:stretch>
              <a:fillRect/>
            </a:stretch>
          </a:blipFill>
        </p:spPr>
        <p:txBody>
          <a:bodyPr wrap="square" lIns="0" tIns="0" rIns="0" bIns="0" rtlCol="0"/>
          <a:lstStyle/>
          <a:p/>
        </p:txBody>
      </p:sp>
      <p:sp>
        <p:nvSpPr>
          <p:cNvPr id="34" name="object 34"/>
          <p:cNvSpPr/>
          <p:nvPr/>
        </p:nvSpPr>
        <p:spPr>
          <a:xfrm>
            <a:off x="1580388" y="5882640"/>
            <a:ext cx="821436" cy="812291"/>
          </a:xfrm>
          <a:prstGeom prst="rect">
            <a:avLst/>
          </a:prstGeom>
          <a:blipFill>
            <a:blip r:embed="rId12" cstate="print"/>
            <a:stretch>
              <a:fillRect/>
            </a:stretch>
          </a:blipFill>
        </p:spPr>
        <p:txBody>
          <a:bodyPr wrap="square" lIns="0" tIns="0" rIns="0" bIns="0" rtlCol="0"/>
          <a:lstStyle/>
          <a:p/>
        </p:txBody>
      </p:sp>
      <p:sp>
        <p:nvSpPr>
          <p:cNvPr id="35" name="object 35"/>
          <p:cNvSpPr/>
          <p:nvPr/>
        </p:nvSpPr>
        <p:spPr>
          <a:xfrm>
            <a:off x="2703576" y="6024371"/>
            <a:ext cx="1260348" cy="681228"/>
          </a:xfrm>
          <a:prstGeom prst="rect">
            <a:avLst/>
          </a:prstGeom>
          <a:blipFill>
            <a:blip r:embed="rId13" cstate="print"/>
            <a:stretch>
              <a:fillRect/>
            </a:stretch>
          </a:blipFill>
        </p:spPr>
        <p:txBody>
          <a:bodyPr wrap="square" lIns="0" tIns="0" rIns="0" bIns="0" rtlCol="0"/>
          <a:lstStyle/>
          <a:p/>
        </p:txBody>
      </p:sp>
      <p:sp>
        <p:nvSpPr>
          <p:cNvPr id="36" name="object 36"/>
          <p:cNvSpPr/>
          <p:nvPr/>
        </p:nvSpPr>
        <p:spPr>
          <a:xfrm>
            <a:off x="4287011" y="5926834"/>
            <a:ext cx="836676" cy="827530"/>
          </a:xfrm>
          <a:prstGeom prst="rect">
            <a:avLst/>
          </a:prstGeom>
          <a:blipFill>
            <a:blip r:embed="rId14" cstate="print"/>
            <a:stretch>
              <a:fillRect/>
            </a:stretch>
          </a:blipFill>
        </p:spPr>
        <p:txBody>
          <a:bodyPr wrap="square" lIns="0" tIns="0" rIns="0" bIns="0" rtlCol="0"/>
          <a:lstStyle/>
          <a:p/>
        </p:txBody>
      </p:sp>
      <p:sp>
        <p:nvSpPr>
          <p:cNvPr id="37" name="object 37"/>
          <p:cNvSpPr txBox="1"/>
          <p:nvPr/>
        </p:nvSpPr>
        <p:spPr>
          <a:xfrm>
            <a:off x="8976360" y="5659120"/>
            <a:ext cx="3215640" cy="38163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1F4E79"/>
                </a:solidFill>
                <a:latin typeface="Times New Roman" panose="02020603050405020304"/>
                <a:cs typeface="Times New Roman" panose="02020603050405020304"/>
              </a:rPr>
              <a:t>Reported </a:t>
            </a:r>
            <a:r>
              <a:rPr sz="2400" b="1" dirty="0">
                <a:solidFill>
                  <a:srgbClr val="1F4E79"/>
                </a:solidFill>
                <a:latin typeface="Times New Roman" panose="02020603050405020304"/>
                <a:cs typeface="Times New Roman" panose="02020603050405020304"/>
              </a:rPr>
              <a:t>by </a:t>
            </a:r>
            <a:r>
              <a:rPr lang="en-US" sz="2400" b="1" dirty="0">
                <a:solidFill>
                  <a:srgbClr val="1F4E79"/>
                </a:solidFill>
                <a:latin typeface="Times New Roman" panose="02020603050405020304"/>
                <a:cs typeface="Times New Roman" panose="02020603050405020304"/>
              </a:rPr>
              <a:t>Ling</a:t>
            </a:r>
            <a:r>
              <a:rPr sz="2400" b="1" spc="-35" dirty="0">
                <a:solidFill>
                  <a:srgbClr val="1F4E79"/>
                </a:solidFill>
                <a:latin typeface="Times New Roman" panose="02020603050405020304"/>
                <a:cs typeface="Times New Roman" panose="02020603050405020304"/>
              </a:rPr>
              <a:t> </a:t>
            </a:r>
            <a:r>
              <a:rPr lang="en-US" sz="2400" b="1" spc="-35" dirty="0">
                <a:solidFill>
                  <a:srgbClr val="1F4E79"/>
                </a:solidFill>
                <a:latin typeface="Times New Roman" panose="02020603050405020304"/>
                <a:cs typeface="Times New Roman" panose="02020603050405020304"/>
              </a:rPr>
              <a:t>Tan</a:t>
            </a:r>
            <a:endParaRPr lang="en-US" sz="2400" b="1" spc="-35" dirty="0">
              <a:solidFill>
                <a:srgbClr val="1F4E79"/>
              </a:solidFill>
              <a:latin typeface="Times New Roman" panose="02020603050405020304"/>
              <a:cs typeface="Times New Roman" panose="02020603050405020304"/>
            </a:endParaRPr>
          </a:p>
        </p:txBody>
      </p:sp>
      <p:sp>
        <p:nvSpPr>
          <p:cNvPr id="38" name="object 38"/>
          <p:cNvSpPr txBox="1"/>
          <p:nvPr/>
        </p:nvSpPr>
        <p:spPr>
          <a:xfrm>
            <a:off x="152400" y="1527175"/>
            <a:ext cx="11512550" cy="556895"/>
          </a:xfrm>
          <a:prstGeom prst="rect">
            <a:avLst/>
          </a:prstGeom>
          <a:effectLst>
            <a:outerShdw blurRad="50800" dist="38100" dir="5400000" algn="t" rotWithShape="0">
              <a:prstClr val="black">
                <a:alpha val="40000"/>
              </a:prstClr>
            </a:outerShdw>
          </a:effectLst>
        </p:spPr>
        <p:txBody>
          <a:bodyPr vert="horz" wrap="square" lIns="0" tIns="12065" rIns="0" bIns="0" rtlCol="0">
            <a:noAutofit/>
          </a:bodyPr>
          <a:lstStyle/>
          <a:p>
            <a:pPr marL="1746885" marR="5080" lvl="1" indent="-1277620" algn="ctr">
              <a:lnSpc>
                <a:spcPct val="100000"/>
              </a:lnSpc>
              <a:spcBef>
                <a:spcPts val="95"/>
              </a:spcBef>
            </a:pPr>
            <a:r>
              <a:rPr lang="en-US" altLang="zh-CN" sz="2800" b="1" dirty="0">
                <a:solidFill>
                  <a:srgbClr val="1F4E79"/>
                </a:solidFill>
                <a:latin typeface="Times New Roman" panose="02020603050405020304"/>
                <a:cs typeface="Times New Roman" panose="02020603050405020304"/>
              </a:rPr>
              <a:t>Tora: Trajectory-oriented Diffusion Transformer for Video Generation</a:t>
            </a:r>
            <a:endParaRPr lang="en-US" altLang="zh-CN" sz="2800" b="1" dirty="0">
              <a:solidFill>
                <a:srgbClr val="1F4E79"/>
              </a:solidFill>
              <a:latin typeface="Times New Roman" panose="02020603050405020304"/>
              <a:cs typeface="Times New Roman" panose="02020603050405020304"/>
            </a:endParaRPr>
          </a:p>
        </p:txBody>
      </p:sp>
      <p:sp>
        <p:nvSpPr>
          <p:cNvPr id="39" name="object 39"/>
          <p:cNvSpPr txBox="1"/>
          <p:nvPr/>
        </p:nvSpPr>
        <p:spPr>
          <a:xfrm>
            <a:off x="9309100" y="5309870"/>
            <a:ext cx="2481580" cy="257810"/>
          </a:xfrm>
          <a:prstGeom prst="rect">
            <a:avLst/>
          </a:prstGeom>
        </p:spPr>
        <p:txBody>
          <a:bodyPr vert="horz" wrap="square" lIns="0" tIns="12065" rIns="0" bIns="0" rtlCol="0">
            <a:spAutoFit/>
          </a:bodyPr>
          <a:lstStyle/>
          <a:p>
            <a:pPr marL="12700">
              <a:lnSpc>
                <a:spcPct val="100000"/>
              </a:lnSpc>
              <a:spcBef>
                <a:spcPts val="95"/>
              </a:spcBef>
            </a:pPr>
            <a:r>
              <a:rPr sz="1600" b="1" spc="150" dirty="0">
                <a:solidFill>
                  <a:srgbClr val="1F4E79"/>
                </a:solidFill>
                <a:latin typeface="Noto Sans Mono CJK HK"/>
                <a:cs typeface="Noto Sans Mono CJK HK"/>
              </a:rPr>
              <a:t>—— </a:t>
            </a:r>
            <a:r>
              <a:rPr lang="en-US" sz="1600" b="1" spc="150" dirty="0">
                <a:solidFill>
                  <a:srgbClr val="1F4E79"/>
                </a:solidFill>
                <a:latin typeface="Noto Sans Mono CJK HK"/>
                <a:cs typeface="Noto Sans Mono CJK HK"/>
              </a:rPr>
              <a:t>CVPR</a:t>
            </a:r>
            <a:r>
              <a:rPr lang="en-US" sz="1600" b="1" spc="150" dirty="0">
                <a:solidFill>
                  <a:srgbClr val="1F4E79"/>
                </a:solidFill>
                <a:latin typeface="Noto Sans Mono CJK HK"/>
                <a:cs typeface="Noto Sans Mono CJK HK"/>
              </a:rPr>
              <a:t> 2025</a:t>
            </a:r>
            <a:endParaRPr sz="1600">
              <a:latin typeface="Noto Sans Mono CJK HK"/>
              <a:cs typeface="Noto Sans Mono CJK HK"/>
            </a:endParaRPr>
          </a:p>
        </p:txBody>
      </p:sp>
      <p:sp>
        <p:nvSpPr>
          <p:cNvPr id="40" name="object 40"/>
          <p:cNvSpPr txBox="1"/>
          <p:nvPr/>
        </p:nvSpPr>
        <p:spPr>
          <a:xfrm>
            <a:off x="3581400" y="4038600"/>
            <a:ext cx="5506720" cy="838835"/>
          </a:xfrm>
          <a:prstGeom prst="rect">
            <a:avLst/>
          </a:prstGeom>
        </p:spPr>
        <p:txBody>
          <a:bodyPr vert="horz" wrap="square" lIns="0" tIns="12065" rIns="0" bIns="0" rtlCol="0">
            <a:noAutofit/>
          </a:bodyPr>
          <a:lstStyle/>
          <a:p>
            <a:pPr marR="28575" indent="0" algn="ctr" fontAlgn="auto">
              <a:lnSpc>
                <a:spcPct val="150000"/>
              </a:lnSpc>
              <a:spcBef>
                <a:spcPts val="95"/>
              </a:spcBef>
            </a:pPr>
            <a:r>
              <a:rPr sz="1600" spc="-40" dirty="0">
                <a:latin typeface="Arial" panose="020B0604020202020204"/>
                <a:cs typeface="Arial" panose="020B0604020202020204"/>
              </a:rPr>
              <a:t>Code:</a:t>
            </a:r>
            <a:r>
              <a:rPr lang="en-US" sz="1600" spc="-40" dirty="0">
                <a:latin typeface="Arial" panose="020B0604020202020204"/>
                <a:cs typeface="Arial" panose="020B0604020202020204"/>
              </a:rPr>
              <a:t> </a:t>
            </a:r>
            <a:r>
              <a:rPr lang="en-US" altLang="zh-CN" sz="1600" spc="-40" dirty="0">
                <a:latin typeface="Arial" panose="020B0604020202020204"/>
                <a:cs typeface="Arial" panose="020B0604020202020204"/>
              </a:rPr>
              <a:t>projectpage: https://ali-videoai.github.io/tora video/</a:t>
            </a:r>
            <a:r>
              <a:rPr lang="en-US" sz="1600" spc="-40" dirty="0">
                <a:latin typeface="Arial" panose="020B0604020202020204"/>
                <a:cs typeface="Arial" panose="020B0604020202020204"/>
              </a:rPr>
              <a:t>.</a:t>
            </a:r>
            <a:endParaRPr sz="2100">
              <a:latin typeface="Arial" panose="020B0604020202020204"/>
              <a:cs typeface="Arial" panose="020B0604020202020204"/>
            </a:endParaRPr>
          </a:p>
          <a:p>
            <a:pPr indent="0" algn="ctr" fontAlgn="auto">
              <a:lnSpc>
                <a:spcPct val="150000"/>
              </a:lnSpc>
              <a:tabLst>
                <a:tab pos="1327150" algn="l"/>
              </a:tabLst>
            </a:pPr>
            <a:r>
              <a:rPr sz="1600" b="1" spc="10" dirty="0">
                <a:solidFill>
                  <a:srgbClr val="A6A6A6"/>
                </a:solidFill>
                <a:latin typeface="Noto Sans Mono CJK HK"/>
                <a:cs typeface="Noto Sans Mono CJK HK"/>
              </a:rPr>
              <a:t>202</a:t>
            </a:r>
            <a:r>
              <a:rPr lang="en-US" sz="1600" b="1" spc="10" dirty="0">
                <a:solidFill>
                  <a:srgbClr val="A6A6A6"/>
                </a:solidFill>
                <a:latin typeface="Noto Sans Mono CJK HK"/>
                <a:cs typeface="Noto Sans Mono CJK HK"/>
              </a:rPr>
              <a:t>5</a:t>
            </a:r>
            <a:r>
              <a:rPr sz="1600" b="1" spc="10" dirty="0">
                <a:solidFill>
                  <a:srgbClr val="A6A6A6"/>
                </a:solidFill>
                <a:latin typeface="Noto Sans Mono CJK HK"/>
                <a:cs typeface="Noto Sans Mono CJK HK"/>
              </a:rPr>
              <a:t>.</a:t>
            </a:r>
            <a:r>
              <a:rPr lang="en-US" sz="1600" b="1" spc="10" dirty="0">
                <a:solidFill>
                  <a:srgbClr val="A6A6A6"/>
                </a:solidFill>
                <a:latin typeface="Noto Sans Mono CJK HK"/>
                <a:cs typeface="Noto Sans Mono CJK HK"/>
              </a:rPr>
              <a:t>3</a:t>
            </a:r>
            <a:r>
              <a:rPr sz="1600" b="1" spc="10" dirty="0">
                <a:solidFill>
                  <a:srgbClr val="A6A6A6"/>
                </a:solidFill>
                <a:latin typeface="Noto Sans Mono CJK HK"/>
                <a:cs typeface="Noto Sans Mono CJK HK"/>
              </a:rPr>
              <a:t>.</a:t>
            </a:r>
            <a:r>
              <a:rPr lang="en-US" sz="1600" b="1" spc="10" dirty="0">
                <a:solidFill>
                  <a:srgbClr val="A6A6A6"/>
                </a:solidFill>
                <a:latin typeface="Noto Sans Mono CJK HK"/>
                <a:cs typeface="Noto Sans Mono CJK HK"/>
              </a:rPr>
              <a:t>31</a:t>
            </a:r>
            <a:r>
              <a:rPr sz="1600" b="1" spc="-5" dirty="0">
                <a:solidFill>
                  <a:srgbClr val="A6A6A6"/>
                </a:solidFill>
                <a:latin typeface="Noto Sans Mono CJK HK"/>
                <a:cs typeface="Noto Sans Mono CJK HK"/>
              </a:rPr>
              <a:t> </a:t>
            </a:r>
            <a:r>
              <a:rPr sz="1600" b="1" spc="140" dirty="0">
                <a:solidFill>
                  <a:srgbClr val="A6A6A6"/>
                </a:solidFill>
                <a:latin typeface="Arial" panose="020B0604020202020204"/>
                <a:cs typeface="Arial" panose="020B0604020202020204"/>
              </a:rPr>
              <a:t>•</a:t>
            </a:r>
            <a:r>
              <a:rPr sz="1600" b="1" spc="10" dirty="0">
                <a:solidFill>
                  <a:srgbClr val="A6A6A6"/>
                </a:solidFill>
                <a:latin typeface="Noto Sans Mono CJK HK"/>
                <a:cs typeface="Noto Sans Mono CJK HK"/>
              </a:rPr>
              <a:t>ChongQing</a:t>
            </a:r>
            <a:endParaRPr sz="1600">
              <a:latin typeface="Noto Sans Mono CJK HK"/>
              <a:cs typeface="Noto Sans Mono CJK HK"/>
            </a:endParaRPr>
          </a:p>
        </p:txBody>
      </p:sp>
      <p:pic>
        <p:nvPicPr>
          <p:cNvPr id="26" name="图片 25"/>
          <p:cNvPicPr>
            <a:picLocks noChangeAspect="1"/>
          </p:cNvPicPr>
          <p:nvPr/>
        </p:nvPicPr>
        <p:blipFill>
          <a:blip r:embed="rId15"/>
          <a:stretch>
            <a:fillRect/>
          </a:stretch>
        </p:blipFill>
        <p:spPr>
          <a:xfrm>
            <a:off x="2299970" y="2879725"/>
            <a:ext cx="7592060" cy="10985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pc="-275" dirty="0"/>
              <a:t>C</a:t>
            </a:r>
            <a:r>
              <a:rPr spc="-204" dirty="0"/>
              <a:t>h</a:t>
            </a:r>
            <a:r>
              <a:rPr spc="-245" dirty="0"/>
              <a:t>o</a:t>
            </a:r>
            <a:r>
              <a:rPr spc="-175" dirty="0"/>
              <a:t>n</a:t>
            </a:r>
            <a:r>
              <a:rPr spc="-180" dirty="0"/>
              <a:t>g</a:t>
            </a:r>
            <a:r>
              <a:rPr spc="-240" dirty="0"/>
              <a:t>q</a:t>
            </a:r>
            <a:r>
              <a:rPr spc="-135" dirty="0"/>
              <a:t>i</a:t>
            </a:r>
            <a:r>
              <a:rPr spc="-180" dirty="0"/>
              <a:t>n</a:t>
            </a:r>
            <a:r>
              <a:rPr spc="114" dirty="0"/>
              <a:t>g</a:t>
            </a:r>
            <a:r>
              <a:rPr spc="-365" dirty="0"/>
              <a:t>U</a:t>
            </a:r>
            <a:r>
              <a:rPr spc="-200" dirty="0"/>
              <a:t>n</a:t>
            </a:r>
            <a:r>
              <a:rPr spc="-135" dirty="0"/>
              <a:t>i</a:t>
            </a:r>
            <a:r>
              <a:rPr spc="-160" dirty="0"/>
              <a:t>v</a:t>
            </a:r>
            <a:r>
              <a:rPr spc="-235" dirty="0"/>
              <a:t>e</a:t>
            </a:r>
            <a:r>
              <a:rPr spc="-120" dirty="0"/>
              <a:t>r</a:t>
            </a:r>
            <a:r>
              <a:rPr spc="-70" dirty="0"/>
              <a:t>s</a:t>
            </a:r>
            <a:r>
              <a:rPr spc="-135" dirty="0"/>
              <a:t>i</a:t>
            </a:r>
            <a:r>
              <a:rPr spc="-204" dirty="0"/>
              <a:t>t</a:t>
            </a:r>
            <a:r>
              <a:rPr spc="-15" dirty="0"/>
              <a:t>y  </a:t>
            </a:r>
            <a:r>
              <a:rPr spc="-165" dirty="0"/>
              <a:t>of</a:t>
            </a:r>
            <a:r>
              <a:rPr spc="-265" dirty="0"/>
              <a:t> </a:t>
            </a:r>
            <a:r>
              <a:rPr spc="-195" dirty="0"/>
              <a:t>Technology</a:t>
            </a:r>
            <a:endParaRPr spc="-195" dirty="0"/>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5017008" y="531876"/>
            <a:ext cx="2152650" cy="1040130"/>
            <a:chOff x="5017008" y="531876"/>
            <a:chExt cx="2152650" cy="1040130"/>
          </a:xfrm>
        </p:grpSpPr>
        <p:sp>
          <p:nvSpPr>
            <p:cNvPr id="14" name="object 14"/>
            <p:cNvSpPr/>
            <p:nvPr/>
          </p:nvSpPr>
          <p:spPr>
            <a:xfrm>
              <a:off x="5310825" y="1150592"/>
              <a:ext cx="1561971"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5017008" y="531876"/>
              <a:ext cx="2152649"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5321046" y="682497"/>
            <a:ext cx="15494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Method</a:t>
            </a:r>
            <a:endParaRPr sz="36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4800600" y="4724400"/>
            <a:ext cx="5934710" cy="507365"/>
          </a:xfrm>
          <a:prstGeom prst="rect">
            <a:avLst/>
          </a:prstGeom>
        </p:spPr>
      </p:pic>
      <p:pic>
        <p:nvPicPr>
          <p:cNvPr id="18" name="图片 17"/>
          <p:cNvPicPr>
            <a:picLocks noChangeAspect="1"/>
          </p:cNvPicPr>
          <p:nvPr/>
        </p:nvPicPr>
        <p:blipFill>
          <a:blip r:embed="rId8"/>
          <a:stretch>
            <a:fillRect/>
          </a:stretch>
        </p:blipFill>
        <p:spPr>
          <a:xfrm>
            <a:off x="4742815" y="5410200"/>
            <a:ext cx="5528945" cy="621665"/>
          </a:xfrm>
          <a:prstGeom prst="rect">
            <a:avLst/>
          </a:prstGeom>
        </p:spPr>
      </p:pic>
      <p:pic>
        <p:nvPicPr>
          <p:cNvPr id="23" name="图片 22"/>
          <p:cNvPicPr>
            <a:picLocks noChangeAspect="1"/>
          </p:cNvPicPr>
          <p:nvPr/>
        </p:nvPicPr>
        <p:blipFill>
          <a:blip r:embed="rId9"/>
          <a:srcRect l="78431" r="2155" b="24286"/>
          <a:stretch>
            <a:fillRect/>
          </a:stretch>
        </p:blipFill>
        <p:spPr>
          <a:xfrm>
            <a:off x="990600" y="1676400"/>
            <a:ext cx="2103120" cy="4720590"/>
          </a:xfrm>
          <a:prstGeom prst="rect">
            <a:avLst/>
          </a:prstGeom>
        </p:spPr>
      </p:pic>
      <p:pic>
        <p:nvPicPr>
          <p:cNvPr id="24" name="图片 23"/>
          <p:cNvPicPr>
            <a:picLocks noChangeAspect="1"/>
          </p:cNvPicPr>
          <p:nvPr/>
        </p:nvPicPr>
        <p:blipFill>
          <a:blip r:embed="rId10"/>
          <a:stretch>
            <a:fillRect/>
          </a:stretch>
        </p:blipFill>
        <p:spPr>
          <a:xfrm>
            <a:off x="4770755" y="1752600"/>
            <a:ext cx="4979035" cy="546735"/>
          </a:xfrm>
          <a:prstGeom prst="rect">
            <a:avLst/>
          </a:prstGeom>
        </p:spPr>
      </p:pic>
      <p:pic>
        <p:nvPicPr>
          <p:cNvPr id="25" name="图片 24"/>
          <p:cNvPicPr>
            <a:picLocks noChangeAspect="1"/>
          </p:cNvPicPr>
          <p:nvPr/>
        </p:nvPicPr>
        <p:blipFill>
          <a:blip r:embed="rId11"/>
          <a:stretch>
            <a:fillRect/>
          </a:stretch>
        </p:blipFill>
        <p:spPr>
          <a:xfrm>
            <a:off x="4770755" y="2298700"/>
            <a:ext cx="6094095" cy="488315"/>
          </a:xfrm>
          <a:prstGeom prst="rect">
            <a:avLst/>
          </a:prstGeom>
        </p:spPr>
      </p:pic>
      <p:sp>
        <p:nvSpPr>
          <p:cNvPr id="26" name="文本框 25"/>
          <p:cNvSpPr txBox="1"/>
          <p:nvPr/>
        </p:nvSpPr>
        <p:spPr>
          <a:xfrm>
            <a:off x="4572000" y="1295400"/>
            <a:ext cx="1612900" cy="398780"/>
          </a:xfrm>
          <a:prstGeom prst="rect">
            <a:avLst/>
          </a:prstGeom>
        </p:spPr>
        <p:txBody>
          <a:bodyPr wrap="square">
            <a:spAutoFit/>
          </a:bodyPr>
          <a:p>
            <a:r>
              <a:rPr lang="en-US" altLang="zh-CN" sz="2000" b="1">
                <a:solidFill>
                  <a:srgbClr val="000000"/>
                </a:solidFill>
                <a:latin typeface="Times New Roman" panose="02020603050405020304" charset="0"/>
                <a:ea typeface="NimbusRomNo9L-Medi"/>
                <a:cs typeface="Times New Roman" panose="02020603050405020304" charset="0"/>
              </a:rPr>
              <a:t>Preliminary</a:t>
            </a:r>
            <a:endParaRPr lang="en-US" altLang="zh-CN" sz="2000" b="1">
              <a:solidFill>
                <a:srgbClr val="000000"/>
              </a:solidFill>
              <a:latin typeface="Times New Roman" panose="02020603050405020304" charset="0"/>
              <a:ea typeface="NimbusRomNo9L-Medi"/>
              <a:cs typeface="Times New Roman" panose="02020603050405020304" charset="0"/>
            </a:endParaRPr>
          </a:p>
        </p:txBody>
      </p:sp>
      <p:pic>
        <p:nvPicPr>
          <p:cNvPr id="33" name="图片 32"/>
          <p:cNvPicPr>
            <a:picLocks noChangeAspect="1"/>
          </p:cNvPicPr>
          <p:nvPr/>
        </p:nvPicPr>
        <p:blipFill>
          <a:blip r:embed="rId12"/>
          <a:stretch>
            <a:fillRect/>
          </a:stretch>
        </p:blipFill>
        <p:spPr>
          <a:xfrm>
            <a:off x="4742815" y="3422650"/>
            <a:ext cx="6412230" cy="523875"/>
          </a:xfrm>
          <a:prstGeom prst="rect">
            <a:avLst/>
          </a:prstGeom>
        </p:spPr>
      </p:pic>
      <p:sp>
        <p:nvSpPr>
          <p:cNvPr id="30" name="文本框 29"/>
          <p:cNvSpPr txBox="1"/>
          <p:nvPr/>
        </p:nvSpPr>
        <p:spPr>
          <a:xfrm>
            <a:off x="565150" y="1599565"/>
            <a:ext cx="4083685" cy="353695"/>
          </a:xfrm>
          <a:prstGeom prst="rect">
            <a:avLst/>
          </a:prstGeom>
          <a:noFill/>
        </p:spPr>
        <p:txBody>
          <a:bodyPr wrap="square" rtlCol="0">
            <a:noAutofit/>
          </a:bodyPr>
          <a:p>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9" name="图片 18"/>
          <p:cNvPicPr>
            <a:picLocks noChangeAspect="1"/>
          </p:cNvPicPr>
          <p:nvPr/>
        </p:nvPicPr>
        <p:blipFill>
          <a:blip r:embed="rId7"/>
          <a:stretch>
            <a:fillRect/>
          </a:stretch>
        </p:blipFill>
        <p:spPr>
          <a:xfrm>
            <a:off x="5562600" y="2590800"/>
            <a:ext cx="5923280" cy="554990"/>
          </a:xfrm>
          <a:prstGeom prst="rect">
            <a:avLst/>
          </a:prstGeom>
        </p:spPr>
      </p:pic>
      <p:pic>
        <p:nvPicPr>
          <p:cNvPr id="20" name="图片 19"/>
          <p:cNvPicPr>
            <a:picLocks noChangeAspect="1"/>
          </p:cNvPicPr>
          <p:nvPr/>
        </p:nvPicPr>
        <p:blipFill>
          <a:blip r:embed="rId8"/>
          <a:stretch>
            <a:fillRect/>
          </a:stretch>
        </p:blipFill>
        <p:spPr>
          <a:xfrm>
            <a:off x="5631180" y="3352800"/>
            <a:ext cx="5638800" cy="565150"/>
          </a:xfrm>
          <a:prstGeom prst="rect">
            <a:avLst/>
          </a:prstGeom>
        </p:spPr>
      </p:pic>
      <p:pic>
        <p:nvPicPr>
          <p:cNvPr id="21" name="图片 20"/>
          <p:cNvPicPr>
            <a:picLocks noChangeAspect="1"/>
          </p:cNvPicPr>
          <p:nvPr/>
        </p:nvPicPr>
        <p:blipFill>
          <a:blip r:embed="rId9"/>
          <a:stretch>
            <a:fillRect/>
          </a:stretch>
        </p:blipFill>
        <p:spPr>
          <a:xfrm>
            <a:off x="5631180" y="4124960"/>
            <a:ext cx="5854700" cy="547370"/>
          </a:xfrm>
          <a:prstGeom prst="rect">
            <a:avLst/>
          </a:prstGeom>
        </p:spPr>
      </p:pic>
      <p:pic>
        <p:nvPicPr>
          <p:cNvPr id="17" name="图片 16"/>
          <p:cNvPicPr>
            <a:picLocks noChangeAspect="1"/>
          </p:cNvPicPr>
          <p:nvPr/>
        </p:nvPicPr>
        <p:blipFill>
          <a:blip r:embed="rId10"/>
          <a:stretch>
            <a:fillRect/>
          </a:stretch>
        </p:blipFill>
        <p:spPr>
          <a:xfrm>
            <a:off x="228600" y="1905000"/>
            <a:ext cx="4863465" cy="37553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494030" y="1807210"/>
            <a:ext cx="11203305" cy="32429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3048000" y="1676400"/>
            <a:ext cx="5753735" cy="38442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9" name="图片 18"/>
          <p:cNvPicPr>
            <a:picLocks noChangeAspect="1"/>
          </p:cNvPicPr>
          <p:nvPr/>
        </p:nvPicPr>
        <p:blipFill>
          <a:blip r:embed="rId7"/>
          <a:stretch>
            <a:fillRect/>
          </a:stretch>
        </p:blipFill>
        <p:spPr>
          <a:xfrm>
            <a:off x="228600" y="4114800"/>
            <a:ext cx="5769610" cy="2094230"/>
          </a:xfrm>
          <a:prstGeom prst="rect">
            <a:avLst/>
          </a:prstGeom>
        </p:spPr>
      </p:pic>
      <p:pic>
        <p:nvPicPr>
          <p:cNvPr id="21" name="图片 20"/>
          <p:cNvPicPr>
            <a:picLocks noChangeAspect="1"/>
          </p:cNvPicPr>
          <p:nvPr/>
        </p:nvPicPr>
        <p:blipFill>
          <a:blip r:embed="rId8"/>
          <a:stretch>
            <a:fillRect/>
          </a:stretch>
        </p:blipFill>
        <p:spPr>
          <a:xfrm>
            <a:off x="6248400" y="1476375"/>
            <a:ext cx="5739765" cy="2067560"/>
          </a:xfrm>
          <a:prstGeom prst="rect">
            <a:avLst/>
          </a:prstGeom>
        </p:spPr>
      </p:pic>
      <p:pic>
        <p:nvPicPr>
          <p:cNvPr id="20" name="图片 19"/>
          <p:cNvPicPr>
            <a:picLocks noChangeAspect="1"/>
          </p:cNvPicPr>
          <p:nvPr/>
        </p:nvPicPr>
        <p:blipFill>
          <a:blip r:embed="rId9"/>
          <a:stretch>
            <a:fillRect/>
          </a:stretch>
        </p:blipFill>
        <p:spPr>
          <a:xfrm>
            <a:off x="228600" y="1476375"/>
            <a:ext cx="6065520" cy="22415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1524000" y="1447800"/>
            <a:ext cx="9050655" cy="50863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1219200" y="3331210"/>
            <a:ext cx="9797415" cy="3526790"/>
          </a:xfrm>
          <a:prstGeom prst="rect">
            <a:avLst/>
          </a:prstGeom>
        </p:spPr>
      </p:pic>
      <p:pic>
        <p:nvPicPr>
          <p:cNvPr id="19" name="图片 18"/>
          <p:cNvPicPr>
            <a:picLocks noChangeAspect="1"/>
          </p:cNvPicPr>
          <p:nvPr/>
        </p:nvPicPr>
        <p:blipFill>
          <a:blip r:embed="rId8"/>
          <a:stretch>
            <a:fillRect/>
          </a:stretch>
        </p:blipFill>
        <p:spPr>
          <a:xfrm>
            <a:off x="2667000" y="126365"/>
            <a:ext cx="7053580" cy="32873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20" name="图片 19"/>
          <p:cNvPicPr>
            <a:picLocks noChangeAspect="1"/>
          </p:cNvPicPr>
          <p:nvPr/>
        </p:nvPicPr>
        <p:blipFill>
          <a:blip r:embed="rId7"/>
          <a:stretch>
            <a:fillRect/>
          </a:stretch>
        </p:blipFill>
        <p:spPr>
          <a:xfrm>
            <a:off x="2590800" y="3200400"/>
            <a:ext cx="7554595" cy="3633470"/>
          </a:xfrm>
          <a:prstGeom prst="rect">
            <a:avLst/>
          </a:prstGeom>
        </p:spPr>
      </p:pic>
      <p:pic>
        <p:nvPicPr>
          <p:cNvPr id="21" name="图片 20"/>
          <p:cNvPicPr>
            <a:picLocks noChangeAspect="1"/>
          </p:cNvPicPr>
          <p:nvPr/>
        </p:nvPicPr>
        <p:blipFill>
          <a:blip r:embed="rId8"/>
          <a:stretch>
            <a:fillRect/>
          </a:stretch>
        </p:blipFill>
        <p:spPr>
          <a:xfrm>
            <a:off x="2895600" y="127635"/>
            <a:ext cx="6626860" cy="30727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381000" y="682625"/>
            <a:ext cx="11249660" cy="3573145"/>
          </a:xfrm>
          <a:prstGeom prst="rect">
            <a:avLst/>
          </a:prstGeom>
        </p:spPr>
      </p:pic>
      <p:pic>
        <p:nvPicPr>
          <p:cNvPr id="18" name="图片 17"/>
          <p:cNvPicPr>
            <a:picLocks noChangeAspect="1"/>
          </p:cNvPicPr>
          <p:nvPr/>
        </p:nvPicPr>
        <p:blipFill>
          <a:blip r:embed="rId8"/>
          <a:stretch>
            <a:fillRect/>
          </a:stretch>
        </p:blipFill>
        <p:spPr>
          <a:xfrm>
            <a:off x="228600" y="4191000"/>
            <a:ext cx="6108065" cy="2256790"/>
          </a:xfrm>
          <a:prstGeom prst="rect">
            <a:avLst/>
          </a:prstGeom>
        </p:spPr>
      </p:pic>
      <p:pic>
        <p:nvPicPr>
          <p:cNvPr id="19" name="图片 18"/>
          <p:cNvPicPr>
            <a:picLocks noChangeAspect="1"/>
          </p:cNvPicPr>
          <p:nvPr/>
        </p:nvPicPr>
        <p:blipFill>
          <a:blip r:embed="rId9"/>
          <a:stretch>
            <a:fillRect/>
          </a:stretch>
        </p:blipFill>
        <p:spPr>
          <a:xfrm>
            <a:off x="6019800" y="4191000"/>
            <a:ext cx="5610860" cy="22459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1752600" y="1310640"/>
            <a:ext cx="8329295" cy="54940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1111" y="644524"/>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83832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838200" y="1503680"/>
            <a:ext cx="10041255" cy="4965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35423" y="531876"/>
            <a:ext cx="3117850" cy="1040130"/>
            <a:chOff x="4535423" y="531876"/>
            <a:chExt cx="3117850" cy="1040130"/>
          </a:xfrm>
        </p:grpSpPr>
        <p:sp>
          <p:nvSpPr>
            <p:cNvPr id="14" name="object 14"/>
            <p:cNvSpPr/>
            <p:nvPr/>
          </p:nvSpPr>
          <p:spPr>
            <a:xfrm>
              <a:off x="4829338" y="1150592"/>
              <a:ext cx="2521899" cy="154509"/>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35423" y="531876"/>
              <a:ext cx="3117342" cy="1040129"/>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839461" y="682497"/>
            <a:ext cx="25146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1F5F"/>
                </a:solidFill>
                <a:latin typeface="Times New Roman" panose="02020603050405020304"/>
                <a:cs typeface="Times New Roman" panose="02020603050405020304"/>
              </a:rPr>
              <a:t>Experiments</a:t>
            </a:r>
            <a:endParaRPr sz="3600">
              <a:latin typeface="Times New Roman" panose="02020603050405020304"/>
              <a:cs typeface="Times New Roman" panose="02020603050405020304"/>
            </a:endParaRPr>
          </a:p>
        </p:txBody>
      </p:sp>
      <p:pic>
        <p:nvPicPr>
          <p:cNvPr id="19" name="图片 18"/>
          <p:cNvPicPr>
            <a:picLocks noChangeAspect="1"/>
          </p:cNvPicPr>
          <p:nvPr/>
        </p:nvPicPr>
        <p:blipFill>
          <a:blip r:embed="rId7"/>
          <a:stretch>
            <a:fillRect/>
          </a:stretch>
        </p:blipFill>
        <p:spPr>
          <a:xfrm>
            <a:off x="2895600" y="2133600"/>
            <a:ext cx="6478905" cy="224218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275" dirty="0"/>
              <a:t>C</a:t>
            </a:r>
            <a:r>
              <a:rPr spc="-204" dirty="0"/>
              <a:t>h</a:t>
            </a:r>
            <a:r>
              <a:rPr spc="-245" dirty="0"/>
              <a:t>o</a:t>
            </a:r>
            <a:r>
              <a:rPr spc="-175" dirty="0"/>
              <a:t>n</a:t>
            </a:r>
            <a:r>
              <a:rPr spc="-180" dirty="0"/>
              <a:t>g</a:t>
            </a:r>
            <a:r>
              <a:rPr spc="-240" dirty="0"/>
              <a:t>q</a:t>
            </a:r>
            <a:r>
              <a:rPr spc="-135" dirty="0"/>
              <a:t>i</a:t>
            </a:r>
            <a:r>
              <a:rPr spc="-180" dirty="0"/>
              <a:t>n</a:t>
            </a:r>
            <a:r>
              <a:rPr spc="114" dirty="0"/>
              <a:t>g</a:t>
            </a:r>
            <a:r>
              <a:rPr spc="-365" dirty="0"/>
              <a:t>U</a:t>
            </a:r>
            <a:r>
              <a:rPr spc="-200" dirty="0"/>
              <a:t>n</a:t>
            </a:r>
            <a:r>
              <a:rPr spc="-135" dirty="0"/>
              <a:t>i</a:t>
            </a:r>
            <a:r>
              <a:rPr spc="-160" dirty="0"/>
              <a:t>v</a:t>
            </a:r>
            <a:r>
              <a:rPr spc="-235" dirty="0"/>
              <a:t>e</a:t>
            </a:r>
            <a:r>
              <a:rPr spc="-120" dirty="0"/>
              <a:t>r</a:t>
            </a:r>
            <a:r>
              <a:rPr spc="-70" dirty="0"/>
              <a:t>s</a:t>
            </a:r>
            <a:r>
              <a:rPr spc="-135" dirty="0"/>
              <a:t>i</a:t>
            </a:r>
            <a:r>
              <a:rPr spc="-204" dirty="0"/>
              <a:t>t</a:t>
            </a:r>
            <a:r>
              <a:rPr spc="-15" dirty="0"/>
              <a:t>y  </a:t>
            </a:r>
            <a:r>
              <a:rPr spc="-165" dirty="0"/>
              <a:t>of</a:t>
            </a:r>
            <a:r>
              <a:rPr spc="-265" dirty="0"/>
              <a:t> </a:t>
            </a:r>
            <a:r>
              <a:rPr spc="-195" dirty="0"/>
              <a:t>Technology</a:t>
            </a:r>
            <a:endParaRPr spc="-195" dirty="0"/>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3308603" y="2438400"/>
            <a:ext cx="4972050" cy="2268855"/>
            <a:chOff x="3308603" y="2438400"/>
            <a:chExt cx="4972050" cy="2268855"/>
          </a:xfrm>
        </p:grpSpPr>
        <p:sp>
          <p:nvSpPr>
            <p:cNvPr id="14" name="object 14"/>
            <p:cNvSpPr/>
            <p:nvPr/>
          </p:nvSpPr>
          <p:spPr>
            <a:xfrm>
              <a:off x="4097671" y="3788656"/>
              <a:ext cx="3473127" cy="346892"/>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3308603" y="2438400"/>
              <a:ext cx="4972050" cy="2268474"/>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3974972" y="2764993"/>
            <a:ext cx="3642360" cy="1245870"/>
          </a:xfrm>
          <a:prstGeom prst="rect">
            <a:avLst/>
          </a:prstGeom>
        </p:spPr>
        <p:txBody>
          <a:bodyPr vert="horz" wrap="square" lIns="0" tIns="13335" rIns="0" bIns="0" rtlCol="0">
            <a:spAutoFit/>
          </a:bodyPr>
          <a:lstStyle/>
          <a:p>
            <a:pPr marL="12700">
              <a:lnSpc>
                <a:spcPct val="100000"/>
              </a:lnSpc>
              <a:spcBef>
                <a:spcPts val="105"/>
              </a:spcBef>
            </a:pPr>
            <a:r>
              <a:rPr sz="8000" b="1" dirty="0">
                <a:solidFill>
                  <a:srgbClr val="001F5F"/>
                </a:solidFill>
                <a:latin typeface="Times New Roman" panose="02020603050405020304"/>
                <a:cs typeface="Times New Roman" panose="02020603050405020304"/>
              </a:rPr>
              <a:t>Thanks!</a:t>
            </a:r>
            <a:endParaRPr sz="8000">
              <a:latin typeface="Times New Roman" panose="02020603050405020304"/>
              <a:cs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1111" y="644524"/>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83832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1066800" y="1524000"/>
            <a:ext cx="9735820" cy="4956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0476" y="304799"/>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50431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990600" y="1139190"/>
            <a:ext cx="9936480" cy="56083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0476" y="304799"/>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50431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990600" y="1139190"/>
            <a:ext cx="9936480" cy="56083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0476" y="304799"/>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50431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sp>
        <p:nvSpPr>
          <p:cNvPr id="17" name="文本框 16"/>
          <p:cNvSpPr txBox="1"/>
          <p:nvPr/>
        </p:nvSpPr>
        <p:spPr>
          <a:xfrm>
            <a:off x="678815" y="2829560"/>
            <a:ext cx="10414000" cy="1198880"/>
          </a:xfrm>
          <a:prstGeom prst="rect">
            <a:avLst/>
          </a:prstGeom>
          <a:noFill/>
        </p:spPr>
        <p:txBody>
          <a:bodyPr wrap="square" rtlCol="0" anchor="t">
            <a:spAutoFit/>
          </a:bodyPr>
          <a:p>
            <a:pPr indent="457200" fontAlgn="auto" latinLnBrk="1"/>
            <a:r>
              <a:rPr lang="en-US" altLang="zh-CN">
                <a:latin typeface="Times New Roman" panose="02020603050405020304" charset="0"/>
                <a:cs typeface="Times New Roman" panose="02020603050405020304" charset="0"/>
              </a:rPr>
              <a:t>U-Net methods are restricted to generating videos of only 16 frames at a fixed, lower resolution.This limitation hinders the smooth portrayal of motion, particularly during significant positional shifts in the provided trajectory, leading to distortion and unnatural movements,such as parallel drifting, which diverge from real-world dynamics.</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p:nvPr/>
        </p:nvSpPr>
        <p:spPr>
          <a:xfrm>
            <a:off x="644448" y="86614"/>
            <a:ext cx="1370330" cy="482600"/>
          </a:xfrm>
          <a:prstGeom prst="rect">
            <a:avLst/>
          </a:prstGeom>
        </p:spPr>
        <p:txBody>
          <a:bodyPr vert="horz" wrap="square" lIns="0" tIns="12700" rIns="0" bIns="0" rtlCol="0">
            <a:spAutoFit/>
          </a:bodyPr>
          <a:lstStyle/>
          <a:p>
            <a:pPr marL="12700" marR="5080">
              <a:lnSpc>
                <a:spcPct val="100000"/>
              </a:lnSpc>
              <a:spcBef>
                <a:spcPts val="100"/>
              </a:spcBef>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15" dirty="0">
                <a:solidFill>
                  <a:srgbClr val="FFFFFF"/>
                </a:solidFill>
                <a:latin typeface="Trebuchet MS" panose="020B0603020202020204"/>
                <a:cs typeface="Trebuchet MS" panose="020B0603020202020204"/>
              </a:rPr>
              <a:t>y  </a:t>
            </a:r>
            <a:r>
              <a:rPr sz="1500" spc="-165" dirty="0">
                <a:solidFill>
                  <a:srgbClr val="FFFFFF"/>
                </a:solidFill>
                <a:latin typeface="Trebuchet MS" panose="020B0603020202020204"/>
                <a:cs typeface="Trebuchet MS" panose="020B0603020202020204"/>
              </a:rPr>
              <a:t>of</a:t>
            </a:r>
            <a:r>
              <a:rPr sz="1500" spc="-265" dirty="0">
                <a:solidFill>
                  <a:srgbClr val="FFFFFF"/>
                </a:solidFill>
                <a:latin typeface="Trebuchet MS" panose="020B0603020202020204"/>
                <a:cs typeface="Trebuchet MS" panose="020B0603020202020204"/>
              </a:rPr>
              <a:t> </a:t>
            </a:r>
            <a:r>
              <a:rPr sz="1500" spc="-195" dirty="0">
                <a:solidFill>
                  <a:srgbClr val="FFFFFF"/>
                </a:solidFill>
                <a:latin typeface="Trebuchet MS" panose="020B0603020202020204"/>
                <a:cs typeface="Trebuchet MS" panose="020B0603020202020204"/>
              </a:rPr>
              <a:t>Technology</a:t>
            </a:r>
            <a:endParaRPr sz="1500">
              <a:latin typeface="Trebuchet MS" panose="020B0603020202020204"/>
              <a:cs typeface="Trebuchet MS" panose="020B0603020202020204"/>
            </a:endParaRPr>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570476" y="304799"/>
            <a:ext cx="3096260" cy="1153160"/>
            <a:chOff x="4501896" y="426719"/>
            <a:chExt cx="3096260" cy="1153160"/>
          </a:xfrm>
        </p:grpSpPr>
        <p:sp>
          <p:nvSpPr>
            <p:cNvPr id="14" name="object 14"/>
            <p:cNvSpPr/>
            <p:nvPr/>
          </p:nvSpPr>
          <p:spPr>
            <a:xfrm>
              <a:off x="4832358" y="1112514"/>
              <a:ext cx="2430512"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501896" y="426719"/>
              <a:ext cx="3096005" cy="1152905"/>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4908677" y="504317"/>
            <a:ext cx="242443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Motivation</a:t>
            </a:r>
            <a:endParaRPr sz="40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3276600" y="1600200"/>
            <a:ext cx="5013325" cy="4321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275" dirty="0"/>
              <a:t>C</a:t>
            </a:r>
            <a:r>
              <a:rPr spc="-204" dirty="0"/>
              <a:t>h</a:t>
            </a:r>
            <a:r>
              <a:rPr spc="-245" dirty="0"/>
              <a:t>o</a:t>
            </a:r>
            <a:r>
              <a:rPr spc="-175" dirty="0"/>
              <a:t>n</a:t>
            </a:r>
            <a:r>
              <a:rPr spc="-180" dirty="0"/>
              <a:t>g</a:t>
            </a:r>
            <a:r>
              <a:rPr spc="-240" dirty="0"/>
              <a:t>q</a:t>
            </a:r>
            <a:r>
              <a:rPr spc="-135" dirty="0"/>
              <a:t>i</a:t>
            </a:r>
            <a:r>
              <a:rPr spc="-180" dirty="0"/>
              <a:t>n</a:t>
            </a:r>
            <a:r>
              <a:rPr spc="114" dirty="0"/>
              <a:t>g</a:t>
            </a:r>
            <a:r>
              <a:rPr spc="-365" dirty="0"/>
              <a:t>U</a:t>
            </a:r>
            <a:r>
              <a:rPr spc="-200" dirty="0"/>
              <a:t>n</a:t>
            </a:r>
            <a:r>
              <a:rPr spc="-135" dirty="0"/>
              <a:t>i</a:t>
            </a:r>
            <a:r>
              <a:rPr spc="-160" dirty="0"/>
              <a:t>v</a:t>
            </a:r>
            <a:r>
              <a:rPr spc="-235" dirty="0"/>
              <a:t>e</a:t>
            </a:r>
            <a:r>
              <a:rPr spc="-120" dirty="0"/>
              <a:t>r</a:t>
            </a:r>
            <a:r>
              <a:rPr spc="-70" dirty="0"/>
              <a:t>s</a:t>
            </a:r>
            <a:r>
              <a:rPr spc="-135" dirty="0"/>
              <a:t>i</a:t>
            </a:r>
            <a:r>
              <a:rPr spc="-204" dirty="0"/>
              <a:t>t</a:t>
            </a:r>
            <a:r>
              <a:rPr spc="-15" dirty="0"/>
              <a:t>y  </a:t>
            </a:r>
            <a:r>
              <a:rPr spc="-165" dirty="0"/>
              <a:t>of</a:t>
            </a:r>
            <a:r>
              <a:rPr spc="-265" dirty="0"/>
              <a:t> </a:t>
            </a:r>
            <a:r>
              <a:rPr spc="-195" dirty="0"/>
              <a:t>Technology</a:t>
            </a:r>
            <a:endParaRPr spc="-195" dirty="0"/>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647945" y="304927"/>
            <a:ext cx="2783840" cy="1153160"/>
            <a:chOff x="4639055" y="339852"/>
            <a:chExt cx="2783840" cy="1153160"/>
          </a:xfrm>
        </p:grpSpPr>
        <p:sp>
          <p:nvSpPr>
            <p:cNvPr id="14" name="object 14"/>
            <p:cNvSpPr/>
            <p:nvPr/>
          </p:nvSpPr>
          <p:spPr>
            <a:xfrm>
              <a:off x="4981671" y="1025647"/>
              <a:ext cx="2078557"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639055" y="339852"/>
              <a:ext cx="2783586" cy="1152906"/>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5029327" y="456894"/>
            <a:ext cx="211391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Overview</a:t>
            </a:r>
            <a:endParaRPr sz="4000">
              <a:latin typeface="Times New Roman" panose="02020603050405020304"/>
              <a:cs typeface="Times New Roman" panose="02020603050405020304"/>
            </a:endParaRPr>
          </a:p>
        </p:txBody>
      </p:sp>
      <p:pic>
        <p:nvPicPr>
          <p:cNvPr id="17" name="图片 16"/>
          <p:cNvPicPr>
            <a:picLocks noChangeAspect="1"/>
          </p:cNvPicPr>
          <p:nvPr/>
        </p:nvPicPr>
        <p:blipFill>
          <a:blip r:embed="rId7"/>
          <a:stretch>
            <a:fillRect/>
          </a:stretch>
        </p:blipFill>
        <p:spPr>
          <a:xfrm>
            <a:off x="1066800" y="1210310"/>
            <a:ext cx="9812655" cy="56476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7148" y="48383"/>
            <a:ext cx="11349990" cy="509905"/>
          </a:xfrm>
          <a:prstGeom prst="rect">
            <a:avLst/>
          </a:prstGeom>
        </p:spPr>
        <p:txBody>
          <a:bodyPr vert="horz" wrap="square" lIns="0" tIns="10160" rIns="0" bIns="0" rtlCol="0">
            <a:spAutoFit/>
          </a:bodyPr>
          <a:lstStyle/>
          <a:p>
            <a:pPr marR="582295" algn="r">
              <a:lnSpc>
                <a:spcPts val="880"/>
              </a:lnSpc>
              <a:spcBef>
                <a:spcPts val="80"/>
              </a:spcBef>
            </a:pPr>
            <a:r>
              <a:rPr sz="1200" b="1" spc="30" dirty="0">
                <a:solidFill>
                  <a:srgbClr val="FFFFFF"/>
                </a:solidFill>
                <a:latin typeface="Arial" panose="020B0604020202020204"/>
                <a:cs typeface="Arial" panose="020B0604020202020204"/>
              </a:rPr>
              <a:t>AT</a:t>
            </a:r>
            <a:r>
              <a:rPr sz="1200" b="1" spc="55" dirty="0">
                <a:solidFill>
                  <a:srgbClr val="FFFFFF"/>
                </a:solidFill>
                <a:latin typeface="Arial" panose="020B0604020202020204"/>
                <a:cs typeface="Arial" panose="020B0604020202020204"/>
              </a:rPr>
              <a:t>AI</a:t>
            </a:r>
            <a:endParaRPr sz="1200">
              <a:latin typeface="Arial" panose="020B0604020202020204"/>
              <a:cs typeface="Arial" panose="020B0604020202020204"/>
            </a:endParaRPr>
          </a:p>
          <a:p>
            <a:pPr>
              <a:lnSpc>
                <a:spcPts val="1180"/>
              </a:lnSpc>
              <a:tabLst>
                <a:tab pos="10379710" algn="l"/>
              </a:tabLst>
            </a:pPr>
            <a:r>
              <a:rPr sz="1500" spc="-275" dirty="0">
                <a:solidFill>
                  <a:srgbClr val="FFFFFF"/>
                </a:solidFill>
                <a:latin typeface="Trebuchet MS" panose="020B0603020202020204"/>
                <a:cs typeface="Trebuchet MS" panose="020B0603020202020204"/>
              </a:rPr>
              <a:t>C</a:t>
            </a:r>
            <a:r>
              <a:rPr sz="1500" spc="-204" dirty="0">
                <a:solidFill>
                  <a:srgbClr val="FFFFFF"/>
                </a:solidFill>
                <a:latin typeface="Trebuchet MS" panose="020B0603020202020204"/>
                <a:cs typeface="Trebuchet MS" panose="020B0603020202020204"/>
              </a:rPr>
              <a:t>h</a:t>
            </a:r>
            <a:r>
              <a:rPr sz="1500" spc="-245" dirty="0">
                <a:solidFill>
                  <a:srgbClr val="FFFFFF"/>
                </a:solidFill>
                <a:latin typeface="Trebuchet MS" panose="020B0603020202020204"/>
                <a:cs typeface="Trebuchet MS" panose="020B0603020202020204"/>
              </a:rPr>
              <a:t>o</a:t>
            </a:r>
            <a:r>
              <a:rPr sz="1500" spc="-175" dirty="0">
                <a:solidFill>
                  <a:srgbClr val="FFFFFF"/>
                </a:solidFill>
                <a:latin typeface="Trebuchet MS" panose="020B0603020202020204"/>
                <a:cs typeface="Trebuchet MS" panose="020B0603020202020204"/>
              </a:rPr>
              <a:t>n</a:t>
            </a:r>
            <a:r>
              <a:rPr sz="1500" spc="-180" dirty="0">
                <a:solidFill>
                  <a:srgbClr val="FFFFFF"/>
                </a:solidFill>
                <a:latin typeface="Trebuchet MS" panose="020B0603020202020204"/>
                <a:cs typeface="Trebuchet MS" panose="020B0603020202020204"/>
              </a:rPr>
              <a:t>g</a:t>
            </a:r>
            <a:r>
              <a:rPr sz="1500" spc="-240" dirty="0">
                <a:solidFill>
                  <a:srgbClr val="FFFFFF"/>
                </a:solidFill>
                <a:latin typeface="Trebuchet MS" panose="020B0603020202020204"/>
                <a:cs typeface="Trebuchet MS" panose="020B0603020202020204"/>
              </a:rPr>
              <a:t>q</a:t>
            </a:r>
            <a:r>
              <a:rPr sz="1500" spc="-135" dirty="0">
                <a:solidFill>
                  <a:srgbClr val="FFFFFF"/>
                </a:solidFill>
                <a:latin typeface="Trebuchet MS" panose="020B0603020202020204"/>
                <a:cs typeface="Trebuchet MS" panose="020B0603020202020204"/>
              </a:rPr>
              <a:t>i</a:t>
            </a:r>
            <a:r>
              <a:rPr sz="1500" spc="-180" dirty="0">
                <a:solidFill>
                  <a:srgbClr val="FFFFFF"/>
                </a:solidFill>
                <a:latin typeface="Trebuchet MS" panose="020B0603020202020204"/>
                <a:cs typeface="Trebuchet MS" panose="020B0603020202020204"/>
              </a:rPr>
              <a:t>n</a:t>
            </a:r>
            <a:r>
              <a:rPr sz="1500" spc="114" dirty="0">
                <a:solidFill>
                  <a:srgbClr val="FFFFFF"/>
                </a:solidFill>
                <a:latin typeface="Trebuchet MS" panose="020B0603020202020204"/>
                <a:cs typeface="Trebuchet MS" panose="020B0603020202020204"/>
              </a:rPr>
              <a:t>g</a:t>
            </a:r>
            <a:r>
              <a:rPr sz="1500" spc="-365" dirty="0">
                <a:solidFill>
                  <a:srgbClr val="FFFFFF"/>
                </a:solidFill>
                <a:latin typeface="Trebuchet MS" panose="020B0603020202020204"/>
                <a:cs typeface="Trebuchet MS" panose="020B0603020202020204"/>
              </a:rPr>
              <a:t>U</a:t>
            </a:r>
            <a:r>
              <a:rPr sz="1500" spc="-200" dirty="0">
                <a:solidFill>
                  <a:srgbClr val="FFFFFF"/>
                </a:solidFill>
                <a:latin typeface="Trebuchet MS" panose="020B0603020202020204"/>
                <a:cs typeface="Trebuchet MS" panose="020B0603020202020204"/>
              </a:rPr>
              <a:t>n</a:t>
            </a:r>
            <a:r>
              <a:rPr sz="1500" spc="-135" dirty="0">
                <a:solidFill>
                  <a:srgbClr val="FFFFFF"/>
                </a:solidFill>
                <a:latin typeface="Trebuchet MS" panose="020B0603020202020204"/>
                <a:cs typeface="Trebuchet MS" panose="020B0603020202020204"/>
              </a:rPr>
              <a:t>i</a:t>
            </a:r>
            <a:r>
              <a:rPr sz="1500" spc="-160" dirty="0">
                <a:solidFill>
                  <a:srgbClr val="FFFFFF"/>
                </a:solidFill>
                <a:latin typeface="Trebuchet MS" panose="020B0603020202020204"/>
                <a:cs typeface="Trebuchet MS" panose="020B0603020202020204"/>
              </a:rPr>
              <a:t>v</a:t>
            </a:r>
            <a:r>
              <a:rPr sz="1500" spc="-235" dirty="0">
                <a:solidFill>
                  <a:srgbClr val="FFFFFF"/>
                </a:solidFill>
                <a:latin typeface="Trebuchet MS" panose="020B0603020202020204"/>
                <a:cs typeface="Trebuchet MS" panose="020B0603020202020204"/>
              </a:rPr>
              <a:t>e</a:t>
            </a:r>
            <a:r>
              <a:rPr sz="1500" spc="-120" dirty="0">
                <a:solidFill>
                  <a:srgbClr val="FFFFFF"/>
                </a:solidFill>
                <a:latin typeface="Trebuchet MS" panose="020B0603020202020204"/>
                <a:cs typeface="Trebuchet MS" panose="020B0603020202020204"/>
              </a:rPr>
              <a:t>r</a:t>
            </a:r>
            <a:r>
              <a:rPr sz="1500" spc="-70" dirty="0">
                <a:solidFill>
                  <a:srgbClr val="FFFFFF"/>
                </a:solidFill>
                <a:latin typeface="Trebuchet MS" panose="020B0603020202020204"/>
                <a:cs typeface="Trebuchet MS" panose="020B0603020202020204"/>
              </a:rPr>
              <a:t>s</a:t>
            </a:r>
            <a:r>
              <a:rPr sz="1500" spc="-135" dirty="0">
                <a:solidFill>
                  <a:srgbClr val="FFFFFF"/>
                </a:solidFill>
                <a:latin typeface="Trebuchet MS" panose="020B0603020202020204"/>
                <a:cs typeface="Trebuchet MS" panose="020B0603020202020204"/>
              </a:rPr>
              <a:t>i</a:t>
            </a:r>
            <a:r>
              <a:rPr sz="1500" spc="-204" dirty="0">
                <a:solidFill>
                  <a:srgbClr val="FFFFFF"/>
                </a:solidFill>
                <a:latin typeface="Trebuchet MS" panose="020B0603020202020204"/>
                <a:cs typeface="Trebuchet MS" panose="020B0603020202020204"/>
              </a:rPr>
              <a:t>t</a:t>
            </a:r>
            <a:r>
              <a:rPr sz="1500" spc="-20" dirty="0">
                <a:solidFill>
                  <a:srgbClr val="FFFFFF"/>
                </a:solidFill>
                <a:latin typeface="Trebuchet MS" panose="020B0603020202020204"/>
                <a:cs typeface="Trebuchet MS" panose="020B0603020202020204"/>
              </a:rPr>
              <a:t>y</a:t>
            </a:r>
            <a:r>
              <a:rPr sz="1500" dirty="0">
                <a:solidFill>
                  <a:srgbClr val="FFFFFF"/>
                </a:solidFill>
                <a:latin typeface="Trebuchet MS" panose="020B0603020202020204"/>
                <a:cs typeface="Trebuchet MS" panose="020B0603020202020204"/>
              </a:rPr>
              <a:t>	</a:t>
            </a:r>
            <a:r>
              <a:rPr sz="1500" spc="-225" baseline="-28000" dirty="0">
                <a:solidFill>
                  <a:srgbClr val="D9D9D9"/>
                </a:solidFill>
                <a:latin typeface="Trebuchet MS" panose="020B0603020202020204"/>
                <a:cs typeface="Trebuchet MS" panose="020B0603020202020204"/>
              </a:rPr>
              <a:t>A</a:t>
            </a:r>
            <a:r>
              <a:rPr sz="1500" spc="-254" baseline="-28000" dirty="0">
                <a:solidFill>
                  <a:srgbClr val="D9D9D9"/>
                </a:solidFill>
                <a:latin typeface="Trebuchet MS" panose="020B0603020202020204"/>
                <a:cs typeface="Trebuchet MS" panose="020B0603020202020204"/>
              </a:rPr>
              <a:t>d</a:t>
            </a:r>
            <a:r>
              <a:rPr sz="1500" spc="-165" baseline="-28000" dirty="0">
                <a:solidFill>
                  <a:srgbClr val="D9D9D9"/>
                </a:solidFill>
                <a:latin typeface="Trebuchet MS" panose="020B0603020202020204"/>
                <a:cs typeface="Trebuchet MS" panose="020B0603020202020204"/>
              </a:rPr>
              <a:t>v</a:t>
            </a:r>
            <a:r>
              <a:rPr sz="1500" spc="-187" baseline="-28000" dirty="0">
                <a:solidFill>
                  <a:srgbClr val="D9D9D9"/>
                </a:solidFill>
                <a:latin typeface="Trebuchet MS" panose="020B0603020202020204"/>
                <a:cs typeface="Trebuchet MS" panose="020B0603020202020204"/>
              </a:rPr>
              <a:t>a</a:t>
            </a:r>
            <a:r>
              <a:rPr sz="1500" spc="-195" baseline="-28000" dirty="0">
                <a:solidFill>
                  <a:srgbClr val="D9D9D9"/>
                </a:solidFill>
                <a:latin typeface="Trebuchet MS" panose="020B0603020202020204"/>
                <a:cs typeface="Trebuchet MS" panose="020B0603020202020204"/>
              </a:rPr>
              <a:t>n</a:t>
            </a:r>
            <a:r>
              <a:rPr sz="1500" spc="-187" baseline="-28000" dirty="0">
                <a:solidFill>
                  <a:srgbClr val="D9D9D9"/>
                </a:solidFill>
                <a:latin typeface="Trebuchet MS" panose="020B0603020202020204"/>
                <a:cs typeface="Trebuchet MS" panose="020B0603020202020204"/>
              </a:rPr>
              <a:t>c</a:t>
            </a:r>
            <a:r>
              <a:rPr sz="1500" spc="-232" baseline="-28000" dirty="0">
                <a:solidFill>
                  <a:srgbClr val="D9D9D9"/>
                </a:solidFill>
                <a:latin typeface="Trebuchet MS" panose="020B0603020202020204"/>
                <a:cs typeface="Trebuchet MS" panose="020B0603020202020204"/>
              </a:rPr>
              <a:t>e</a:t>
            </a:r>
            <a:r>
              <a:rPr sz="1500" spc="37" baseline="-28000" dirty="0">
                <a:solidFill>
                  <a:srgbClr val="D9D9D9"/>
                </a:solidFill>
                <a:latin typeface="Trebuchet MS" panose="020B0603020202020204"/>
                <a:cs typeface="Trebuchet MS" panose="020B0603020202020204"/>
              </a:rPr>
              <a:t>d</a:t>
            </a:r>
            <a:r>
              <a:rPr sz="1500" spc="-359" baseline="-28000" dirty="0">
                <a:solidFill>
                  <a:srgbClr val="D9D9D9"/>
                </a:solidFill>
                <a:latin typeface="Trebuchet MS" panose="020B0603020202020204"/>
                <a:cs typeface="Trebuchet MS" panose="020B0603020202020204"/>
              </a:rPr>
              <a:t>T</a:t>
            </a:r>
            <a:r>
              <a:rPr sz="1500" spc="-232" baseline="-28000" dirty="0">
                <a:solidFill>
                  <a:srgbClr val="D9D9D9"/>
                </a:solidFill>
                <a:latin typeface="Trebuchet MS" panose="020B0603020202020204"/>
                <a:cs typeface="Trebuchet MS" panose="020B0603020202020204"/>
              </a:rPr>
              <a:t>e</a:t>
            </a:r>
            <a:r>
              <a:rPr sz="1500" spc="-187" baseline="-28000" dirty="0">
                <a:solidFill>
                  <a:srgbClr val="D9D9D9"/>
                </a:solidFill>
                <a:latin typeface="Trebuchet MS" panose="020B0603020202020204"/>
                <a:cs typeface="Trebuchet MS" panose="020B0603020202020204"/>
              </a:rPr>
              <a:t>c</a:t>
            </a:r>
            <a:r>
              <a:rPr sz="1500" spc="-195" baseline="-28000" dirty="0">
                <a:solidFill>
                  <a:srgbClr val="D9D9D9"/>
                </a:solidFill>
                <a:latin typeface="Trebuchet MS" panose="020B0603020202020204"/>
                <a:cs typeface="Trebuchet MS" panose="020B0603020202020204"/>
              </a:rPr>
              <a:t>hn</a:t>
            </a:r>
            <a:r>
              <a:rPr sz="1500" spc="-150" baseline="-28000" dirty="0">
                <a:solidFill>
                  <a:srgbClr val="D9D9D9"/>
                </a:solidFill>
                <a:latin typeface="Trebuchet MS" panose="020B0603020202020204"/>
                <a:cs typeface="Trebuchet MS" panose="020B0603020202020204"/>
              </a:rPr>
              <a:t>i</a:t>
            </a:r>
            <a:r>
              <a:rPr sz="1500" spc="-254" baseline="-28000" dirty="0">
                <a:solidFill>
                  <a:srgbClr val="D9D9D9"/>
                </a:solidFill>
                <a:latin typeface="Trebuchet MS" panose="020B0603020202020204"/>
                <a:cs typeface="Trebuchet MS" panose="020B0603020202020204"/>
              </a:rPr>
              <a:t>q</a:t>
            </a:r>
            <a:r>
              <a:rPr sz="1500" spc="-225" baseline="-28000" dirty="0">
                <a:solidFill>
                  <a:srgbClr val="D9D9D9"/>
                </a:solidFill>
                <a:latin typeface="Trebuchet MS" panose="020B0603020202020204"/>
                <a:cs typeface="Trebuchet MS" panose="020B0603020202020204"/>
              </a:rPr>
              <a:t>u</a:t>
            </a:r>
            <a:r>
              <a:rPr sz="1500" spc="75" baseline="-28000" dirty="0">
                <a:solidFill>
                  <a:srgbClr val="D9D9D9"/>
                </a:solidFill>
                <a:latin typeface="Trebuchet MS" panose="020B0603020202020204"/>
                <a:cs typeface="Trebuchet MS" panose="020B0603020202020204"/>
              </a:rPr>
              <a:t>e</a:t>
            </a:r>
            <a:r>
              <a:rPr sz="1500" spc="-254" baseline="-28000" dirty="0">
                <a:solidFill>
                  <a:srgbClr val="D9D9D9"/>
                </a:solidFill>
                <a:latin typeface="Trebuchet MS" panose="020B0603020202020204"/>
                <a:cs typeface="Trebuchet MS" panose="020B0603020202020204"/>
              </a:rPr>
              <a:t>o</a:t>
            </a:r>
            <a:r>
              <a:rPr sz="1500" spc="-82" baseline="-28000" dirty="0">
                <a:solidFill>
                  <a:srgbClr val="D9D9D9"/>
                </a:solidFill>
                <a:latin typeface="Trebuchet MS" panose="020B0603020202020204"/>
                <a:cs typeface="Trebuchet MS" panose="020B0603020202020204"/>
              </a:rPr>
              <a:t>f</a:t>
            </a:r>
            <a:endParaRPr sz="1500" baseline="-28000">
              <a:latin typeface="Trebuchet MS" panose="020B0603020202020204"/>
              <a:cs typeface="Trebuchet MS" panose="020B0603020202020204"/>
            </a:endParaRPr>
          </a:p>
          <a:p>
            <a:pPr>
              <a:lnSpc>
                <a:spcPts val="1740"/>
              </a:lnSpc>
              <a:tabLst>
                <a:tab pos="10379710" algn="l"/>
              </a:tabLst>
            </a:pPr>
            <a:r>
              <a:rPr sz="2250" spc="-247" baseline="-4000" dirty="0">
                <a:solidFill>
                  <a:srgbClr val="FFFFFF"/>
                </a:solidFill>
                <a:latin typeface="Trebuchet MS" panose="020B0603020202020204"/>
                <a:cs typeface="Trebuchet MS" panose="020B0603020202020204"/>
              </a:rPr>
              <a:t>of</a:t>
            </a:r>
            <a:r>
              <a:rPr sz="2250" spc="-382" baseline="-4000" dirty="0">
                <a:solidFill>
                  <a:srgbClr val="FFFFFF"/>
                </a:solidFill>
                <a:latin typeface="Trebuchet MS" panose="020B0603020202020204"/>
                <a:cs typeface="Trebuchet MS" panose="020B0603020202020204"/>
              </a:rPr>
              <a:t> </a:t>
            </a:r>
            <a:r>
              <a:rPr sz="2250" spc="-292" baseline="-4000" dirty="0">
                <a:solidFill>
                  <a:srgbClr val="FFFFFF"/>
                </a:solidFill>
                <a:latin typeface="Trebuchet MS" panose="020B0603020202020204"/>
                <a:cs typeface="Trebuchet MS" panose="020B0603020202020204"/>
              </a:rPr>
              <a:t>Technology	</a:t>
            </a: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3" name="object 3"/>
          <p:cNvGrpSpPr/>
          <p:nvPr/>
        </p:nvGrpSpPr>
        <p:grpSpPr>
          <a:xfrm>
            <a:off x="0" y="0"/>
            <a:ext cx="12192000" cy="603885"/>
            <a:chOff x="0" y="0"/>
            <a:chExt cx="12192000" cy="603885"/>
          </a:xfrm>
        </p:grpSpPr>
        <p:sp>
          <p:nvSpPr>
            <p:cNvPr id="4" name="object 4"/>
            <p:cNvSpPr/>
            <p:nvPr/>
          </p:nvSpPr>
          <p:spPr>
            <a:xfrm>
              <a:off x="0" y="0"/>
              <a:ext cx="12191999" cy="603503"/>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11756136" y="0"/>
              <a:ext cx="374903" cy="504444"/>
            </a:xfrm>
            <a:prstGeom prst="rect">
              <a:avLst/>
            </a:prstGeom>
            <a:blipFill>
              <a:blip r:embed="rId3" cstate="print"/>
              <a:stretch>
                <a:fillRect/>
              </a:stretch>
            </a:blipFill>
          </p:spPr>
          <p:txBody>
            <a:bodyPr wrap="square" lIns="0" tIns="0" rIns="0" bIns="0" rtlCol="0"/>
            <a:lstStyle/>
            <a:p/>
          </p:txBody>
        </p:sp>
      </p:grpSp>
      <p:grpSp>
        <p:nvGrpSpPr>
          <p:cNvPr id="7" name="object 7"/>
          <p:cNvGrpSpPr/>
          <p:nvPr/>
        </p:nvGrpSpPr>
        <p:grpSpPr>
          <a:xfrm>
            <a:off x="0" y="0"/>
            <a:ext cx="12192000" cy="603885"/>
            <a:chOff x="0" y="0"/>
            <a:chExt cx="12192000" cy="603885"/>
          </a:xfrm>
        </p:grpSpPr>
        <p:sp>
          <p:nvSpPr>
            <p:cNvPr id="8" name="object 8"/>
            <p:cNvSpPr/>
            <p:nvPr/>
          </p:nvSpPr>
          <p:spPr>
            <a:xfrm>
              <a:off x="0" y="0"/>
              <a:ext cx="12191999" cy="603503"/>
            </a:xfrm>
            <a:prstGeom prst="rect">
              <a:avLst/>
            </a:prstGeom>
            <a:blipFill>
              <a:blip r:embed="rId4" cstate="print"/>
              <a:stretch>
                <a:fillRect/>
              </a:stretch>
            </a:blipFill>
          </p:spPr>
          <p:txBody>
            <a:bodyPr wrap="square" lIns="0" tIns="0" rIns="0" bIns="0" rtlCol="0"/>
            <a:lstStyle/>
            <a:p/>
          </p:txBody>
        </p:sp>
        <p:sp>
          <p:nvSpPr>
            <p:cNvPr id="9" name="object 9"/>
            <p:cNvSpPr/>
            <p:nvPr/>
          </p:nvSpPr>
          <p:spPr>
            <a:xfrm>
              <a:off x="565403" y="126492"/>
              <a:ext cx="1888236" cy="464819"/>
            </a:xfrm>
            <a:prstGeom prst="rect">
              <a:avLst/>
            </a:prstGeom>
            <a:blipFill>
              <a:blip r:embed="rId2" cstate="print"/>
              <a:stretch>
                <a:fillRect/>
              </a:stretch>
            </a:blipFill>
          </p:spPr>
          <p:txBody>
            <a:bodyPr wrap="square" lIns="0" tIns="0" rIns="0" bIns="0" rtlCol="0"/>
            <a:lstStyle/>
            <a:p/>
          </p:txBody>
        </p:sp>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275" dirty="0"/>
              <a:t>C</a:t>
            </a:r>
            <a:r>
              <a:rPr spc="-204" dirty="0"/>
              <a:t>h</a:t>
            </a:r>
            <a:r>
              <a:rPr spc="-245" dirty="0"/>
              <a:t>o</a:t>
            </a:r>
            <a:r>
              <a:rPr spc="-175" dirty="0"/>
              <a:t>n</a:t>
            </a:r>
            <a:r>
              <a:rPr spc="-180" dirty="0"/>
              <a:t>g</a:t>
            </a:r>
            <a:r>
              <a:rPr spc="-240" dirty="0"/>
              <a:t>q</a:t>
            </a:r>
            <a:r>
              <a:rPr spc="-135" dirty="0"/>
              <a:t>i</a:t>
            </a:r>
            <a:r>
              <a:rPr spc="-180" dirty="0"/>
              <a:t>n</a:t>
            </a:r>
            <a:r>
              <a:rPr spc="114" dirty="0"/>
              <a:t>g</a:t>
            </a:r>
            <a:r>
              <a:rPr spc="-365" dirty="0"/>
              <a:t>U</a:t>
            </a:r>
            <a:r>
              <a:rPr spc="-200" dirty="0"/>
              <a:t>n</a:t>
            </a:r>
            <a:r>
              <a:rPr spc="-135" dirty="0"/>
              <a:t>i</a:t>
            </a:r>
            <a:r>
              <a:rPr spc="-160" dirty="0"/>
              <a:t>v</a:t>
            </a:r>
            <a:r>
              <a:rPr spc="-235" dirty="0"/>
              <a:t>e</a:t>
            </a:r>
            <a:r>
              <a:rPr spc="-120" dirty="0"/>
              <a:t>r</a:t>
            </a:r>
            <a:r>
              <a:rPr spc="-70" dirty="0"/>
              <a:t>s</a:t>
            </a:r>
            <a:r>
              <a:rPr spc="-135" dirty="0"/>
              <a:t>i</a:t>
            </a:r>
            <a:r>
              <a:rPr spc="-204" dirty="0"/>
              <a:t>t</a:t>
            </a:r>
            <a:r>
              <a:rPr spc="-15" dirty="0"/>
              <a:t>y  </a:t>
            </a:r>
            <a:r>
              <a:rPr spc="-165" dirty="0"/>
              <a:t>of</a:t>
            </a:r>
            <a:r>
              <a:rPr spc="-265" dirty="0"/>
              <a:t> </a:t>
            </a:r>
            <a:r>
              <a:rPr spc="-195" dirty="0"/>
              <a:t>Technology</a:t>
            </a:r>
            <a:endParaRPr spc="-195" dirty="0"/>
          </a:p>
        </p:txBody>
      </p:sp>
      <p:sp>
        <p:nvSpPr>
          <p:cNvPr id="11" name="object 11"/>
          <p:cNvSpPr/>
          <p:nvPr/>
        </p:nvSpPr>
        <p:spPr>
          <a:xfrm>
            <a:off x="11782043" y="0"/>
            <a:ext cx="339851" cy="504444"/>
          </a:xfrm>
          <a:prstGeom prst="rect">
            <a:avLst/>
          </a:prstGeom>
          <a:blipFill>
            <a:blip r:embed="rId3" cstate="print"/>
            <a:stretch>
              <a:fillRect/>
            </a:stretch>
          </a:blipFill>
        </p:spPr>
        <p:txBody>
          <a:bodyPr wrap="square" lIns="0" tIns="0" rIns="0" bIns="0" rtlCol="0"/>
          <a:lstStyle/>
          <a:p/>
        </p:txBody>
      </p:sp>
      <p:sp>
        <p:nvSpPr>
          <p:cNvPr id="12" name="object 12"/>
          <p:cNvSpPr txBox="1"/>
          <p:nvPr/>
        </p:nvSpPr>
        <p:spPr>
          <a:xfrm>
            <a:off x="11024361" y="46101"/>
            <a:ext cx="995044" cy="495300"/>
          </a:xfrm>
          <a:prstGeom prst="rect">
            <a:avLst/>
          </a:prstGeom>
        </p:spPr>
        <p:txBody>
          <a:bodyPr vert="horz" wrap="square" lIns="0" tIns="12700" rIns="0" bIns="0" rtlCol="0">
            <a:spAutoFit/>
          </a:bodyPr>
          <a:lstStyle/>
          <a:p>
            <a:pPr marL="12700">
              <a:lnSpc>
                <a:spcPts val="1370"/>
              </a:lnSpc>
              <a:spcBef>
                <a:spcPts val="100"/>
              </a:spcBef>
            </a:pPr>
            <a:r>
              <a:rPr sz="1200" b="1" spc="45" dirty="0">
                <a:solidFill>
                  <a:srgbClr val="FFFFFF"/>
                </a:solidFill>
                <a:latin typeface="Arial" panose="020B0604020202020204"/>
                <a:cs typeface="Arial" panose="020B0604020202020204"/>
              </a:rPr>
              <a:t>ATAI</a:t>
            </a:r>
            <a:endParaRPr sz="1200">
              <a:latin typeface="Arial" panose="020B0604020202020204"/>
              <a:cs typeface="Arial" panose="020B0604020202020204"/>
            </a:endParaRPr>
          </a:p>
          <a:p>
            <a:pPr marL="12700">
              <a:lnSpc>
                <a:spcPts val="1130"/>
              </a:lnSpc>
            </a:pPr>
            <a:r>
              <a:rPr sz="1000" spc="-120" dirty="0">
                <a:solidFill>
                  <a:srgbClr val="D9D9D9"/>
                </a:solidFill>
                <a:latin typeface="Trebuchet MS" panose="020B0603020202020204"/>
                <a:cs typeface="Trebuchet MS" panose="020B0603020202020204"/>
              </a:rPr>
              <a:t>AdvancedTechniqueof</a:t>
            </a:r>
            <a:endParaRPr sz="1000">
              <a:latin typeface="Trebuchet MS" panose="020B0603020202020204"/>
              <a:cs typeface="Trebuchet MS" panose="020B0603020202020204"/>
            </a:endParaRPr>
          </a:p>
          <a:p>
            <a:pPr marL="12700">
              <a:lnSpc>
                <a:spcPct val="100000"/>
              </a:lnSpc>
            </a:pPr>
            <a:r>
              <a:rPr sz="1000" spc="-105" dirty="0">
                <a:solidFill>
                  <a:srgbClr val="D9D9D9"/>
                </a:solidFill>
                <a:latin typeface="Trebuchet MS" panose="020B0603020202020204"/>
                <a:cs typeface="Trebuchet MS" panose="020B0603020202020204"/>
              </a:rPr>
              <a:t>Artificial</a:t>
            </a:r>
            <a:r>
              <a:rPr sz="1000" spc="25" dirty="0">
                <a:solidFill>
                  <a:srgbClr val="D9D9D9"/>
                </a:solidFill>
                <a:latin typeface="Trebuchet MS" panose="020B0603020202020204"/>
                <a:cs typeface="Trebuchet MS" panose="020B0603020202020204"/>
              </a:rPr>
              <a:t> </a:t>
            </a:r>
            <a:r>
              <a:rPr sz="1000" spc="-105" dirty="0">
                <a:solidFill>
                  <a:srgbClr val="D9D9D9"/>
                </a:solidFill>
                <a:latin typeface="Trebuchet MS" panose="020B0603020202020204"/>
                <a:cs typeface="Trebuchet MS" panose="020B0603020202020204"/>
              </a:rPr>
              <a:t>Intelligence</a:t>
            </a:r>
            <a:endParaRPr sz="1000">
              <a:latin typeface="Trebuchet MS" panose="020B0603020202020204"/>
              <a:cs typeface="Trebuchet MS" panose="020B0603020202020204"/>
            </a:endParaRPr>
          </a:p>
        </p:txBody>
      </p:sp>
      <p:grpSp>
        <p:nvGrpSpPr>
          <p:cNvPr id="13" name="object 13"/>
          <p:cNvGrpSpPr/>
          <p:nvPr/>
        </p:nvGrpSpPr>
        <p:grpSpPr>
          <a:xfrm>
            <a:off x="4647945" y="304927"/>
            <a:ext cx="2783840" cy="1153160"/>
            <a:chOff x="4639055" y="339852"/>
            <a:chExt cx="2783840" cy="1153160"/>
          </a:xfrm>
        </p:grpSpPr>
        <p:sp>
          <p:nvSpPr>
            <p:cNvPr id="14" name="object 14"/>
            <p:cNvSpPr/>
            <p:nvPr/>
          </p:nvSpPr>
          <p:spPr>
            <a:xfrm>
              <a:off x="4981671" y="1025647"/>
              <a:ext cx="2078557" cy="173545"/>
            </a:xfrm>
            <a:prstGeom prst="rect">
              <a:avLst/>
            </a:prstGeom>
            <a:blipFill>
              <a:blip r:embed="rId5" cstate="print"/>
              <a:stretch>
                <a:fillRect/>
              </a:stretch>
            </a:blipFill>
          </p:spPr>
          <p:txBody>
            <a:bodyPr wrap="square" lIns="0" tIns="0" rIns="0" bIns="0" rtlCol="0"/>
            <a:lstStyle/>
            <a:p/>
          </p:txBody>
        </p:sp>
        <p:sp>
          <p:nvSpPr>
            <p:cNvPr id="15" name="object 15"/>
            <p:cNvSpPr/>
            <p:nvPr/>
          </p:nvSpPr>
          <p:spPr>
            <a:xfrm>
              <a:off x="4639055" y="339852"/>
              <a:ext cx="2783586" cy="1152906"/>
            </a:xfrm>
            <a:prstGeom prst="rect">
              <a:avLst/>
            </a:prstGeom>
            <a:blipFill>
              <a:blip r:embed="rId6" cstate="print"/>
              <a:stretch>
                <a:fillRect/>
              </a:stretch>
            </a:blipFill>
          </p:spPr>
          <p:txBody>
            <a:bodyPr wrap="square" lIns="0" tIns="0" rIns="0" bIns="0" rtlCol="0"/>
            <a:lstStyle/>
            <a:p/>
          </p:txBody>
        </p:sp>
      </p:grpSp>
      <p:sp>
        <p:nvSpPr>
          <p:cNvPr id="16" name="object 16"/>
          <p:cNvSpPr txBox="1"/>
          <p:nvPr/>
        </p:nvSpPr>
        <p:spPr>
          <a:xfrm>
            <a:off x="5029327" y="456894"/>
            <a:ext cx="211391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001F5F"/>
                </a:solidFill>
                <a:latin typeface="Times New Roman" panose="02020603050405020304"/>
                <a:cs typeface="Times New Roman" panose="02020603050405020304"/>
              </a:rPr>
              <a:t>Overview</a:t>
            </a:r>
            <a:endParaRPr sz="4000">
              <a:latin typeface="Times New Roman" panose="02020603050405020304"/>
              <a:cs typeface="Times New Roman" panose="02020603050405020304"/>
            </a:endParaRPr>
          </a:p>
        </p:txBody>
      </p:sp>
      <p:pic>
        <p:nvPicPr>
          <p:cNvPr id="18" name="图片 17"/>
          <p:cNvPicPr>
            <a:picLocks noChangeAspect="1"/>
          </p:cNvPicPr>
          <p:nvPr/>
        </p:nvPicPr>
        <p:blipFill>
          <a:blip r:embed="rId7"/>
          <a:stretch>
            <a:fillRect/>
          </a:stretch>
        </p:blipFill>
        <p:spPr>
          <a:xfrm>
            <a:off x="3124200" y="1371600"/>
            <a:ext cx="6400800" cy="4940935"/>
          </a:xfrm>
          <a:prstGeom prst="rect">
            <a:avLst/>
          </a:prstGeom>
        </p:spPr>
      </p:pic>
    </p:spTree>
  </p:cSld>
  <p:clrMapOvr>
    <a:masterClrMapping/>
  </p:clrMapOvr>
</p:sld>
</file>

<file path=ppt/tags/tag1.xml><?xml version="1.0" encoding="utf-8"?>
<p:tagLst xmlns:p="http://schemas.openxmlformats.org/presentationml/2006/main">
  <p:tag name="COMMONDATA" val="eyJoZGlkIjoiZWMxYmYzNGJjZTdhMjU4Yzg2ZGFmYjVkMWRiNzA0MjQifQ=="/>
  <p:tag name="commondata" val="eyJoZGlkIjoiMjBkZTM0OGMzMWQ4M2VlY2NjNzYwNTY2N2VlMTRmNzI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4247</Words>
  <Application>WPS 演示</Application>
  <PresentationFormat>On-screen Show (4:3)</PresentationFormat>
  <Paragraphs>273</Paragraphs>
  <Slides>21</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Arial</vt:lpstr>
      <vt:lpstr>宋体</vt:lpstr>
      <vt:lpstr>Wingdings</vt:lpstr>
      <vt:lpstr>Trebuchet MS</vt:lpstr>
      <vt:lpstr>Arial</vt:lpstr>
      <vt:lpstr>Times New Roman</vt:lpstr>
      <vt:lpstr>Noto Sans Mono CJK HK</vt:lpstr>
      <vt:lpstr>Segoe Print</vt:lpstr>
      <vt:lpstr>Times New Roman</vt:lpstr>
      <vt:lpstr>NimbusRomNo9L-Medi</vt:lpstr>
      <vt:lpstr>Calibri</vt:lpstr>
      <vt:lpstr>微软雅黑</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ChongqingUniversity  of Technology</vt:lpstr>
      <vt:lpstr>ChongqingUniversity  of Technology</vt:lpstr>
      <vt:lpstr>ChongqingUniversity  of Technology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ChongqingUniversity  of Technology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Xiaofei Zhu</dc:creator>
  <cp:lastModifiedBy>T</cp:lastModifiedBy>
  <cp:revision>64</cp:revision>
  <dcterms:created xsi:type="dcterms:W3CDTF">2023-09-17T03:47:00Z</dcterms:created>
  <dcterms:modified xsi:type="dcterms:W3CDTF">2025-03-31T11:13:35Z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2023-09-04T00:00:00Z</vt:filetime>
  </property>
  <property fmtid="{D5CDD505-2E9C-101B-9397-08002B2CF9AE}" pid="3" name="Creator">
    <vt:lpwstr>Microsoft? PowerPoint? 2016</vt:lpwstr>
  </property>
  <property fmtid="{D5CDD505-2E9C-101B-9397-08002B2CF9AE}" pid="4" name="LastSaved">
    <vt:filetime>2023-09-25T00:00:00Z</vt:filetime>
  </property>
  <property fmtid="{D5CDD505-2E9C-101B-9397-08002B2CF9AE}" pid="5" name="ICV">
    <vt:lpwstr>A86CF9EF0DFA4142AA492EF6BA66558A_12</vt:lpwstr>
  </property>
  <property fmtid="{D5CDD505-2E9C-101B-9397-08002B2CF9AE}" pid="6" name="KSOProductBuildVer">
    <vt:lpwstr>2052-12.1.0.20305</vt:lpwstr>
  </property>
</Properties>
</file>